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256" r:id="rId2"/>
    <p:sldId id="263" r:id="rId3"/>
    <p:sldId id="271" r:id="rId4"/>
    <p:sldId id="270" r:id="rId5"/>
    <p:sldId id="257" r:id="rId6"/>
    <p:sldId id="259" r:id="rId7"/>
    <p:sldId id="261" r:id="rId8"/>
    <p:sldId id="272" r:id="rId9"/>
    <p:sldId id="260" r:id="rId10"/>
    <p:sldId id="276" r:id="rId11"/>
    <p:sldId id="273" r:id="rId12"/>
    <p:sldId id="274" r:id="rId13"/>
    <p:sldId id="275" r:id="rId14"/>
    <p:sldId id="277" r:id="rId15"/>
    <p:sldId id="278" r:id="rId16"/>
    <p:sldId id="279" r:id="rId17"/>
    <p:sldId id="280" r:id="rId18"/>
    <p:sldId id="282" r:id="rId19"/>
    <p:sldId id="281" r:id="rId20"/>
    <p:sldId id="283" r:id="rId21"/>
    <p:sldId id="284" r:id="rId22"/>
    <p:sldId id="285" r:id="rId23"/>
    <p:sldId id="262" r:id="rId24"/>
    <p:sldId id="264" r:id="rId25"/>
    <p:sldId id="265" r:id="rId26"/>
    <p:sldId id="268" r:id="rId27"/>
    <p:sldId id="269" r:id="rId28"/>
    <p:sldId id="266" r:id="rId29"/>
    <p:sldId id="267" r:id="rId30"/>
  </p:sldIdLst>
  <p:sldSz cx="9144000" cy="5715000" type="screen16x10"/>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C40"/>
    <a:srgbClr val="EF4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9"/>
  </p:normalViewPr>
  <p:slideViewPr>
    <p:cSldViewPr>
      <p:cViewPr varScale="1">
        <p:scale>
          <a:sx n="104" d="100"/>
          <a:sy n="104" d="100"/>
        </p:scale>
        <p:origin x="612" y="102"/>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41537-8A9A-CF42-A2CB-96CB6707777C}" type="datetimeFigureOut">
              <a:rPr lang="en-US" smtClean="0"/>
              <a:t>3/5/2020</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3C565-4A42-3B4A-8152-F736FC480963}" type="slidenum">
              <a:rPr lang="en-US" smtClean="0"/>
              <a:t>‹Nº›</a:t>
            </a:fld>
            <a:endParaRPr lang="en-US"/>
          </a:p>
        </p:txBody>
      </p:sp>
    </p:spTree>
    <p:extLst>
      <p:ext uri="{BB962C8B-B14F-4D97-AF65-F5344CB8AC3E}">
        <p14:creationId xmlns:p14="http://schemas.microsoft.com/office/powerpoint/2010/main" val="44514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690626" y="1122455"/>
            <a:ext cx="7667244" cy="67236"/>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583080"/>
            <a:ext cx="7667244" cy="67236"/>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237316"/>
            <a:ext cx="7667244" cy="22860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390769"/>
            <a:ext cx="810678" cy="90075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193519"/>
            <a:ext cx="7475220" cy="2529840"/>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02386" y="3657600"/>
            <a:ext cx="5918454" cy="891540"/>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AEE4426-598D-49BC-B388-EADA9B592AA4}" type="datetimeFigureOut">
              <a:rPr lang="es-SV" smtClean="0"/>
              <a:t>5/3/2020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a:xfrm>
            <a:off x="7194550" y="3574445"/>
            <a:ext cx="895401" cy="533400"/>
          </a:xfrm>
        </p:spPr>
        <p:txBody>
          <a:bodyPr/>
          <a:lstStyle>
            <a:lvl1pPr>
              <a:defRPr sz="2100"/>
            </a:lvl1pPr>
          </a:lstStyle>
          <a:p>
            <a:fld id="{0C6A47DE-7CC9-48CE-AA2E-6D06E48753DF}" type="slidenum">
              <a:rPr lang="es-SV" smtClean="0"/>
              <a:t>‹Nº›</a:t>
            </a:fld>
            <a:endParaRPr lang="es-SV"/>
          </a:p>
        </p:txBody>
      </p:sp>
    </p:spTree>
    <p:extLst>
      <p:ext uri="{BB962C8B-B14F-4D97-AF65-F5344CB8AC3E}">
        <p14:creationId xmlns:p14="http://schemas.microsoft.com/office/powerpoint/2010/main" val="22314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AEE4426-598D-49BC-B388-EADA9B592AA4}" type="datetimeFigureOut">
              <a:rPr lang="es-SV" smtClean="0"/>
              <a:t>5/3/2020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255308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44500"/>
            <a:ext cx="1914525" cy="4699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00100" y="444500"/>
            <a:ext cx="5629275" cy="46990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AEE4426-598D-49BC-B388-EADA9B592AA4}" type="datetimeFigureOut">
              <a:rPr lang="es-SV" smtClean="0"/>
              <a:t>5/3/2020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331275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AEE4426-598D-49BC-B388-EADA9B592AA4}" type="datetimeFigureOut">
              <a:rPr lang="es-SV" smtClean="0"/>
              <a:t>5/3/2020</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225502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098324"/>
            <a:ext cx="9144000" cy="161667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021080"/>
            <a:ext cx="6960870" cy="2933700"/>
          </a:xfrm>
        </p:spPr>
        <p:txBody>
          <a:bodyPr anchor="ctr">
            <a:normAutofit/>
          </a:bodyPr>
          <a:lstStyle>
            <a:lvl1pPr>
              <a:lnSpc>
                <a:spcPct val="80000"/>
              </a:lnSpc>
              <a:defRPr sz="6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624331" y="4183380"/>
            <a:ext cx="6789420" cy="8890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6445251" y="5227320"/>
            <a:ext cx="1983232" cy="304271"/>
          </a:xfrm>
        </p:spPr>
        <p:txBody>
          <a:bodyPr/>
          <a:lstStyle/>
          <a:p>
            <a:fld id="{CAEE4426-598D-49BC-B388-EADA9B592AA4}" type="datetimeFigureOut">
              <a:rPr lang="es-SV" smtClean="0"/>
              <a:t>5/3/2020</a:t>
            </a:fld>
            <a:endParaRPr lang="es-SV"/>
          </a:p>
        </p:txBody>
      </p:sp>
      <p:sp>
        <p:nvSpPr>
          <p:cNvPr id="5" name="Footer Placeholder 4"/>
          <p:cNvSpPr>
            <a:spLocks noGrp="1"/>
          </p:cNvSpPr>
          <p:nvPr>
            <p:ph type="ftr" sz="quarter" idx="11"/>
          </p:nvPr>
        </p:nvSpPr>
        <p:spPr>
          <a:xfrm>
            <a:off x="1637031" y="5227320"/>
            <a:ext cx="4745736" cy="304271"/>
          </a:xfrm>
        </p:spPr>
        <p:txBody>
          <a:bodyPr/>
          <a:lstStyle/>
          <a:p>
            <a:endParaRPr lang="es-SV"/>
          </a:p>
        </p:txBody>
      </p:sp>
      <p:grpSp>
        <p:nvGrpSpPr>
          <p:cNvPr id="8" name="Group 7"/>
          <p:cNvGrpSpPr/>
          <p:nvPr/>
        </p:nvGrpSpPr>
        <p:grpSpPr>
          <a:xfrm>
            <a:off x="673049" y="1938207"/>
            <a:ext cx="810678" cy="90075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2088444"/>
            <a:ext cx="891224" cy="600277"/>
          </a:xfrm>
        </p:spPr>
        <p:txBody>
          <a:bodyPr/>
          <a:lstStyle>
            <a:lvl1pPr>
              <a:defRPr sz="2100"/>
            </a:lvl1pPr>
          </a:lstStyle>
          <a:p>
            <a:fld id="{0C6A47DE-7CC9-48CE-AA2E-6D06E48753DF}" type="slidenum">
              <a:rPr lang="es-SV" smtClean="0"/>
              <a:t>‹Nº›</a:t>
            </a:fld>
            <a:endParaRPr lang="es-SV"/>
          </a:p>
        </p:txBody>
      </p:sp>
    </p:spTree>
    <p:extLst>
      <p:ext uri="{BB962C8B-B14F-4D97-AF65-F5344CB8AC3E}">
        <p14:creationId xmlns:p14="http://schemas.microsoft.com/office/powerpoint/2010/main" val="396794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02386" y="1828800"/>
            <a:ext cx="3566160" cy="331470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773168" y="1828800"/>
            <a:ext cx="3566160" cy="331470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AEE4426-598D-49BC-B388-EADA9B592AA4}" type="datetimeFigureOut">
              <a:rPr lang="es-SV" smtClean="0"/>
              <a:t>5/3/2020</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279065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00100" y="1706880"/>
            <a:ext cx="3566160" cy="53340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02386" y="2286000"/>
            <a:ext cx="3566160" cy="274320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73168" y="1706880"/>
            <a:ext cx="3566160" cy="53340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773168" y="2286000"/>
            <a:ext cx="3566160" cy="274320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AEE4426-598D-49BC-B388-EADA9B592AA4}" type="datetimeFigureOut">
              <a:rPr lang="es-SV" smtClean="0"/>
              <a:t>5/3/2020</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3340002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AEE4426-598D-49BC-B388-EADA9B592AA4}" type="datetimeFigureOut">
              <a:rPr lang="es-SV" smtClean="0"/>
              <a:t>5/3/2020</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357892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E4426-598D-49BC-B388-EADA9B592AA4}" type="datetimeFigureOut">
              <a:rPr lang="es-SV" smtClean="0"/>
              <a:t>5/3/2020</a:t>
            </a:fld>
            <a:endParaRPr lang="es-SV"/>
          </a:p>
        </p:txBody>
      </p:sp>
      <p:sp>
        <p:nvSpPr>
          <p:cNvPr id="3" name="Footer Placeholder 2"/>
          <p:cNvSpPr>
            <a:spLocks noGrp="1"/>
          </p:cNvSpPr>
          <p:nvPr>
            <p:ph type="ftr" sz="quarter" idx="11"/>
          </p:nvPr>
        </p:nvSpPr>
        <p:spPr/>
        <p:txBody>
          <a:bodyPr/>
          <a:lstStyle/>
          <a:p>
            <a:endParaRPr lang="es-SV"/>
          </a:p>
        </p:txBody>
      </p:sp>
      <p:sp>
        <p:nvSpPr>
          <p:cNvPr id="4" name="Slide Number Placeholder 3"/>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393121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6227806" y="1"/>
            <a:ext cx="2916194" cy="5714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71500"/>
            <a:ext cx="2400300" cy="1447800"/>
          </a:xfrm>
        </p:spPr>
        <p:txBody>
          <a:bodyPr anchor="b">
            <a:normAutofit/>
          </a:bodyPr>
          <a:lstStyle>
            <a:lvl1pPr>
              <a:defRPr sz="24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8650" y="571500"/>
            <a:ext cx="5033772" cy="41833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412230" y="2019300"/>
            <a:ext cx="2400300" cy="274320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AEE4426-598D-49BC-B388-EADA9B592AA4}" type="datetimeFigureOut">
              <a:rPr lang="es-SV" smtClean="0"/>
              <a:t>5/3/2020</a:t>
            </a:fld>
            <a:endParaRPr lang="es-SV"/>
          </a:p>
        </p:txBody>
      </p:sp>
      <p:sp>
        <p:nvSpPr>
          <p:cNvPr id="6" name="Footer Placeholder 5"/>
          <p:cNvSpPr>
            <a:spLocks noGrp="1"/>
          </p:cNvSpPr>
          <p:nvPr>
            <p:ph type="ftr" sz="quarter" idx="11"/>
          </p:nvPr>
        </p:nvSpPr>
        <p:spPr/>
        <p:txBody>
          <a:bodyPr/>
          <a:lstStyle/>
          <a:p>
            <a:endParaRPr lang="es-SV"/>
          </a:p>
        </p:txBody>
      </p:sp>
      <p:grpSp>
        <p:nvGrpSpPr>
          <p:cNvPr id="9" name="Group 8"/>
          <p:cNvGrpSpPr>
            <a:grpSpLocks noChangeAspect="1"/>
          </p:cNvGrpSpPr>
          <p:nvPr/>
        </p:nvGrpSpPr>
        <p:grpSpPr>
          <a:xfrm>
            <a:off x="8551294" y="5191401"/>
            <a:ext cx="342900" cy="3810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19648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6227806" y="1"/>
            <a:ext cx="2916194" cy="5714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71500"/>
            <a:ext cx="2400300" cy="1447800"/>
          </a:xfrm>
        </p:spPr>
        <p:txBody>
          <a:bodyPr anchor="b">
            <a:normAutofit/>
          </a:bodyPr>
          <a:lstStyle>
            <a:lvl1pPr>
              <a:defRPr sz="2400" b="1"/>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6227805" cy="57150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412230" y="2019300"/>
            <a:ext cx="2400300" cy="274320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AEE4426-598D-49BC-B388-EADA9B592AA4}" type="datetimeFigureOut">
              <a:rPr lang="es-SV" smtClean="0"/>
              <a:t>5/3/2020</a:t>
            </a:fld>
            <a:endParaRPr lang="es-SV"/>
          </a:p>
        </p:txBody>
      </p:sp>
      <p:grpSp>
        <p:nvGrpSpPr>
          <p:cNvPr id="8" name="Group 7"/>
          <p:cNvGrpSpPr>
            <a:grpSpLocks noChangeAspect="1"/>
          </p:cNvGrpSpPr>
          <p:nvPr/>
        </p:nvGrpSpPr>
        <p:grpSpPr>
          <a:xfrm>
            <a:off x="8551294" y="5191401"/>
            <a:ext cx="342900" cy="3810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C6A47DE-7CC9-48CE-AA2E-6D06E48753DF}" type="slidenum">
              <a:rPr lang="es-SV" smtClean="0"/>
              <a:t>‹Nº›</a:t>
            </a:fld>
            <a:endParaRPr lang="es-SV"/>
          </a:p>
        </p:txBody>
      </p:sp>
    </p:spTree>
    <p:extLst>
      <p:ext uri="{BB962C8B-B14F-4D97-AF65-F5344CB8AC3E}">
        <p14:creationId xmlns:p14="http://schemas.microsoft.com/office/powerpoint/2010/main" val="1597268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403860"/>
            <a:ext cx="7543800" cy="134112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02386" y="1767840"/>
            <a:ext cx="7543800" cy="337566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973318" y="5227320"/>
            <a:ext cx="2455164" cy="304271"/>
          </a:xfrm>
          <a:prstGeom prst="rect">
            <a:avLst/>
          </a:prstGeom>
        </p:spPr>
        <p:txBody>
          <a:bodyPr vert="horz" lIns="91440" tIns="45720" rIns="91440" bIns="45720" rtlCol="0" anchor="ctr"/>
          <a:lstStyle>
            <a:lvl1pPr algn="r">
              <a:defRPr sz="825">
                <a:solidFill>
                  <a:schemeClr val="tx2"/>
                </a:solidFill>
              </a:defRPr>
            </a:lvl1pPr>
          </a:lstStyle>
          <a:p>
            <a:fld id="{CAEE4426-598D-49BC-B388-EADA9B592AA4}" type="datetimeFigureOut">
              <a:rPr lang="es-SV" smtClean="0"/>
              <a:t>5/3/2020</a:t>
            </a:fld>
            <a:endParaRPr lang="es-SV"/>
          </a:p>
        </p:txBody>
      </p:sp>
      <p:sp>
        <p:nvSpPr>
          <p:cNvPr id="5" name="Footer Placeholder 4"/>
          <p:cNvSpPr>
            <a:spLocks noGrp="1"/>
          </p:cNvSpPr>
          <p:nvPr>
            <p:ph type="ftr" sz="quarter" idx="3"/>
          </p:nvPr>
        </p:nvSpPr>
        <p:spPr>
          <a:xfrm>
            <a:off x="816102" y="5227320"/>
            <a:ext cx="4745736" cy="304271"/>
          </a:xfrm>
          <a:prstGeom prst="rect">
            <a:avLst/>
          </a:prstGeom>
        </p:spPr>
        <p:txBody>
          <a:bodyPr vert="horz" lIns="91440" tIns="45720" rIns="91440" bIns="45720" rtlCol="0" anchor="ctr"/>
          <a:lstStyle>
            <a:lvl1pPr algn="l">
              <a:defRPr sz="825">
                <a:solidFill>
                  <a:schemeClr val="tx2"/>
                </a:solidFill>
              </a:defRPr>
            </a:lvl1pPr>
          </a:lstStyle>
          <a:p>
            <a:endParaRPr lang="es-SV"/>
          </a:p>
        </p:txBody>
      </p:sp>
      <p:grpSp>
        <p:nvGrpSpPr>
          <p:cNvPr id="7" name="Group 6"/>
          <p:cNvGrpSpPr>
            <a:grpSpLocks noChangeAspect="1"/>
          </p:cNvGrpSpPr>
          <p:nvPr/>
        </p:nvGrpSpPr>
        <p:grpSpPr>
          <a:xfrm>
            <a:off x="8551294" y="5191401"/>
            <a:ext cx="342900" cy="3810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5227320"/>
            <a:ext cx="480060" cy="304271"/>
          </a:xfrm>
          <a:prstGeom prst="rect">
            <a:avLst/>
          </a:prstGeom>
        </p:spPr>
        <p:txBody>
          <a:bodyPr vert="horz" lIns="91440" tIns="45720" rIns="91440" bIns="45720" rtlCol="0" anchor="ctr"/>
          <a:lstStyle>
            <a:lvl1pPr algn="ctr">
              <a:defRPr sz="1050" b="1">
                <a:solidFill>
                  <a:srgbClr val="FFFFFF"/>
                </a:solidFill>
                <a:latin typeface="+mj-lt"/>
              </a:defRPr>
            </a:lvl1pPr>
          </a:lstStyle>
          <a:p>
            <a:fld id="{0C6A47DE-7CC9-48CE-AA2E-6D06E48753DF}" type="slidenum">
              <a:rPr lang="es-SV" smtClean="0"/>
              <a:t>‹Nº›</a:t>
            </a:fld>
            <a:endParaRPr lang="es-SV"/>
          </a:p>
        </p:txBody>
      </p:sp>
    </p:spTree>
    <p:extLst>
      <p:ext uri="{BB962C8B-B14F-4D97-AF65-F5344CB8AC3E}">
        <p14:creationId xmlns:p14="http://schemas.microsoft.com/office/powerpoint/2010/main" val="6990448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405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07504" y="4657700"/>
            <a:ext cx="3384376" cy="338554"/>
          </a:xfrm>
          <a:prstGeom prst="rect">
            <a:avLst/>
          </a:prstGeom>
          <a:noFill/>
        </p:spPr>
        <p:txBody>
          <a:bodyPr wrap="square" rtlCol="0">
            <a:spAutoFit/>
          </a:bodyPr>
          <a:lstStyle/>
          <a:p>
            <a:pPr lvl="0" defTabSz="457200"/>
            <a:r>
              <a:rPr lang="es-ES" sz="1600" dirty="0" smtClean="0">
                <a:solidFill>
                  <a:srgbClr val="012C40"/>
                </a:solidFill>
                <a:latin typeface="Avenir Light"/>
                <a:cs typeface="Avenir Light"/>
              </a:rPr>
              <a:t>Lourdes Valverde</a:t>
            </a:r>
            <a:endParaRPr lang="es-ES" sz="1600" dirty="0">
              <a:solidFill>
                <a:srgbClr val="012C40"/>
              </a:solidFill>
              <a:latin typeface="Avenir Light"/>
              <a:cs typeface="Avenir Light"/>
            </a:endParaRPr>
          </a:p>
        </p:txBody>
      </p:sp>
      <p:sp>
        <p:nvSpPr>
          <p:cNvPr id="2" name="Rectángulo 1"/>
          <p:cNvSpPr/>
          <p:nvPr/>
        </p:nvSpPr>
        <p:spPr>
          <a:xfrm>
            <a:off x="395536" y="1003870"/>
            <a:ext cx="8486619" cy="2677656"/>
          </a:xfrm>
          <a:prstGeom prst="rect">
            <a:avLst/>
          </a:prstGeom>
        </p:spPr>
        <p:txBody>
          <a:bodyPr wrap="none">
            <a:spAutoFit/>
          </a:bodyPr>
          <a:lstStyle/>
          <a:p>
            <a:pPr algn="ctr">
              <a:lnSpc>
                <a:spcPct val="150000"/>
              </a:lnSpc>
            </a:pPr>
            <a:r>
              <a:rPr lang="es-ES" sz="1600" dirty="0" smtClean="0">
                <a:solidFill>
                  <a:srgbClr val="012C40"/>
                </a:solidFill>
                <a:latin typeface="Avenir Light"/>
                <a:cs typeface="Avenir Light"/>
              </a:rPr>
              <a:t>¿Qué es más importante para ti? ¿Cuidarte o perder por lo que has trabajado? </a:t>
            </a:r>
          </a:p>
          <a:p>
            <a:pPr algn="just">
              <a:lnSpc>
                <a:spcPct val="150000"/>
              </a:lnSpc>
            </a:pPr>
            <a:endParaRPr lang="es-ES" sz="1600" dirty="0" smtClean="0">
              <a:solidFill>
                <a:srgbClr val="012C40"/>
              </a:solidFill>
              <a:latin typeface="Avenir Light"/>
              <a:cs typeface="Avenir Light"/>
            </a:endParaRPr>
          </a:p>
          <a:p>
            <a:pPr algn="just">
              <a:lnSpc>
                <a:spcPct val="150000"/>
              </a:lnSpc>
            </a:pPr>
            <a:r>
              <a:rPr lang="es-ES" sz="1600" dirty="0" smtClean="0">
                <a:solidFill>
                  <a:srgbClr val="012C40"/>
                </a:solidFill>
                <a:latin typeface="Avenir Light"/>
                <a:cs typeface="Avenir Light"/>
              </a:rPr>
              <a:t>Gracias a los seguros puedes conservar tu día a día y obtener una preocupación menos.</a:t>
            </a:r>
          </a:p>
          <a:p>
            <a:pPr algn="just">
              <a:lnSpc>
                <a:spcPct val="150000"/>
              </a:lnSpc>
            </a:pPr>
            <a:r>
              <a:rPr lang="es-ES" sz="1600" dirty="0" smtClean="0">
                <a:solidFill>
                  <a:srgbClr val="012C40"/>
                </a:solidFill>
                <a:latin typeface="Avenir Light"/>
                <a:cs typeface="Avenir Light"/>
              </a:rPr>
              <a:t>Porque los accidentes ocurren cuando menos los esperas, no dejes que tu vida se quiebre.</a:t>
            </a:r>
          </a:p>
          <a:p>
            <a:pPr algn="just">
              <a:lnSpc>
                <a:spcPct val="150000"/>
              </a:lnSpc>
            </a:pPr>
            <a:r>
              <a:rPr lang="es-ES" sz="1600" dirty="0" smtClean="0">
                <a:solidFill>
                  <a:srgbClr val="012C40"/>
                </a:solidFill>
                <a:latin typeface="Avenir Light"/>
                <a:cs typeface="Avenir Light"/>
              </a:rPr>
              <a:t>Llegando a la comunidad a través de las emociones y recuerdos, porque evocar es mejor </a:t>
            </a:r>
          </a:p>
          <a:p>
            <a:pPr algn="just">
              <a:lnSpc>
                <a:spcPct val="150000"/>
              </a:lnSpc>
            </a:pPr>
            <a:r>
              <a:rPr lang="es-ES" sz="1600" dirty="0">
                <a:solidFill>
                  <a:srgbClr val="012C40"/>
                </a:solidFill>
                <a:latin typeface="Avenir Light"/>
                <a:cs typeface="Avenir Light"/>
              </a:rPr>
              <a:t>q</a:t>
            </a:r>
            <a:r>
              <a:rPr lang="es-ES" sz="1600" dirty="0" smtClean="0">
                <a:solidFill>
                  <a:srgbClr val="012C40"/>
                </a:solidFill>
                <a:latin typeface="Avenir Light"/>
                <a:cs typeface="Avenir Light"/>
              </a:rPr>
              <a:t>ue recordar.</a:t>
            </a:r>
          </a:p>
          <a:p>
            <a:pPr algn="just">
              <a:lnSpc>
                <a:spcPct val="150000"/>
              </a:lnSpc>
            </a:pPr>
            <a:endParaRPr lang="es-ES" sz="1600" dirty="0">
              <a:solidFill>
                <a:srgbClr val="012C40"/>
              </a:solidFill>
              <a:latin typeface="Avenir Light"/>
              <a:cs typeface="Avenir Light"/>
            </a:endParaRPr>
          </a:p>
        </p:txBody>
      </p:sp>
      <p:sp>
        <p:nvSpPr>
          <p:cNvPr id="7" name="9 CuadroTexto"/>
          <p:cNvSpPr txBox="1"/>
          <p:nvPr/>
        </p:nvSpPr>
        <p:spPr>
          <a:xfrm>
            <a:off x="107504" y="5233764"/>
            <a:ext cx="2520280" cy="338554"/>
          </a:xfrm>
          <a:prstGeom prst="rect">
            <a:avLst/>
          </a:prstGeom>
          <a:noFill/>
        </p:spPr>
        <p:txBody>
          <a:bodyPr wrap="square" rtlCol="0">
            <a:spAutoFit/>
          </a:bodyPr>
          <a:lstStyle/>
          <a:p>
            <a:pPr lvl="0" defTabSz="457200"/>
            <a:r>
              <a:rPr lang="es-ES" sz="1600" dirty="0" smtClean="0">
                <a:solidFill>
                  <a:srgbClr val="012C40"/>
                </a:solidFill>
                <a:latin typeface="Avenir Light"/>
                <a:cs typeface="Avenir Light"/>
              </a:rPr>
              <a:t>Ecuador</a:t>
            </a:r>
            <a:endParaRPr lang="es-ES" sz="1600" dirty="0">
              <a:solidFill>
                <a:srgbClr val="012C40"/>
              </a:solidFill>
              <a:latin typeface="Avenir Light"/>
              <a:cs typeface="Avenir Light"/>
            </a:endParaRPr>
          </a:p>
        </p:txBody>
      </p:sp>
      <p:sp>
        <p:nvSpPr>
          <p:cNvPr id="3" name="Rectángulo 2"/>
          <p:cNvSpPr/>
          <p:nvPr/>
        </p:nvSpPr>
        <p:spPr>
          <a:xfrm>
            <a:off x="3635896" y="3919036"/>
            <a:ext cx="6938885" cy="1077218"/>
          </a:xfrm>
          <a:prstGeom prst="rect">
            <a:avLst/>
          </a:prstGeom>
          <a:noFill/>
        </p:spPr>
        <p:txBody>
          <a:bodyPr wrap="square" lIns="91440" tIns="45720" rIns="91440" bIns="45720">
            <a:spAutoFit/>
          </a:bodyPr>
          <a:lstStyle/>
          <a:p>
            <a:pPr algn="ctr"/>
            <a:r>
              <a:rPr lang="es-ES" sz="3200" b="0" cap="none" spc="0" dirty="0" smtClean="0">
                <a:ln w="0"/>
                <a:solidFill>
                  <a:schemeClr val="tx1"/>
                </a:solidFill>
                <a:effectLst>
                  <a:outerShdw blurRad="38100" dist="19050" dir="2700000" algn="tl" rotWithShape="0">
                    <a:schemeClr val="dk1">
                      <a:alpha val="40000"/>
                    </a:schemeClr>
                  </a:outerShdw>
                </a:effectLst>
              </a:rPr>
              <a:t>CAMPAÑA PARA </a:t>
            </a:r>
          </a:p>
          <a:p>
            <a:pPr algn="ctr"/>
            <a:r>
              <a:rPr lang="es-ES" sz="3200" b="0" cap="none" spc="0" dirty="0" smtClean="0">
                <a:ln w="0"/>
                <a:solidFill>
                  <a:schemeClr val="tx1"/>
                </a:solidFill>
                <a:effectLst>
                  <a:outerShdw blurRad="38100" dist="19050" dir="2700000" algn="tl" rotWithShape="0">
                    <a:schemeClr val="dk1">
                      <a:alpha val="40000"/>
                    </a:schemeClr>
                  </a:outerShdw>
                </a:effectLst>
              </a:rPr>
              <a:t>ASEGURADORA</a:t>
            </a:r>
            <a:endParaRPr lang="es-ES" sz="32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1806017372"/>
              </p:ext>
            </p:extLst>
          </p:nvPr>
        </p:nvGraphicFramePr>
        <p:xfrm>
          <a:off x="611560" y="337220"/>
          <a:ext cx="7632847" cy="5059680"/>
        </p:xfrm>
        <a:graphic>
          <a:graphicData uri="http://schemas.openxmlformats.org/drawingml/2006/table">
            <a:tbl>
              <a:tblPr firstRow="1" firstCol="1" bandRow="1"/>
              <a:tblGrid>
                <a:gridCol w="227085"/>
                <a:gridCol w="4803550"/>
                <a:gridCol w="2602212"/>
              </a:tblGrid>
              <a:tr h="3160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200" b="1" dirty="0">
                          <a:effectLst/>
                          <a:latin typeface="Times New Roman" panose="02020603050405020304" pitchFamily="18" charset="0"/>
                          <a:ea typeface="MS Mincho"/>
                          <a:cs typeface="Times New Roman" panose="02020603050405020304" pitchFamily="18" charset="0"/>
                        </a:rPr>
                        <a:t>TP</a:t>
                      </a:r>
                      <a:endParaRPr lang="es-EC" sz="1200" dirty="0">
                        <a:effectLst/>
                        <a:latin typeface="Times New Roman" panose="02020603050405020304" pitchFamily="18" charset="0"/>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VIDEO</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a:effectLst/>
                          <a:latin typeface="Avenir Light"/>
                          <a:ea typeface="MS Mincho"/>
                          <a:cs typeface="Times New Roman" panose="02020603050405020304" pitchFamily="18" charset="0"/>
                        </a:rPr>
                        <a:t>AUDIO</a:t>
                      </a:r>
                      <a:endParaRPr lang="es-EC" sz="140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7411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Una </a:t>
                      </a:r>
                      <a:r>
                        <a:rPr lang="es-EC" sz="1400" dirty="0" smtClean="0">
                          <a:effectLst/>
                          <a:latin typeface="Avenir Light"/>
                          <a:ea typeface="MS Mincho"/>
                          <a:cs typeface="Times New Roman" panose="02020603050405020304" pitchFamily="18" charset="0"/>
                        </a:rPr>
                        <a:t>mujer </a:t>
                      </a:r>
                      <a:r>
                        <a:rPr lang="es-EC" sz="1400" dirty="0">
                          <a:effectLst/>
                          <a:latin typeface="Avenir Light"/>
                          <a:ea typeface="MS Mincho"/>
                          <a:cs typeface="Times New Roman" panose="02020603050405020304" pitchFamily="18" charset="0"/>
                        </a:rPr>
                        <a:t>joven </a:t>
                      </a:r>
                      <a:r>
                        <a:rPr lang="es-EC" sz="1400" dirty="0" smtClean="0">
                          <a:effectLst/>
                          <a:latin typeface="Avenir Light"/>
                          <a:ea typeface="MS Mincho"/>
                          <a:cs typeface="Times New Roman" panose="02020603050405020304" pitchFamily="18" charset="0"/>
                        </a:rPr>
                        <a:t>baja de su auto entra </a:t>
                      </a:r>
                      <a:r>
                        <a:rPr lang="es-EC" sz="1400" dirty="0">
                          <a:effectLst/>
                          <a:latin typeface="Avenir Light"/>
                          <a:ea typeface="MS Mincho"/>
                          <a:cs typeface="Times New Roman" panose="02020603050405020304" pitchFamily="18" charset="0"/>
                        </a:rPr>
                        <a:t>a la empresa de seguros. Se la ve feliz, llevando documentos consigo, hablando mientras camina y al entrar a la oficina se sienta al frente, de un joven chico mientras le entrega los documentos.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“Familia no es sólo la que compartes, tus vínculos de sangre”</a:t>
                      </a:r>
                    </a:p>
                    <a:p>
                      <a:pPr>
                        <a:spcAft>
                          <a:spcPts val="0"/>
                        </a:spcAft>
                        <a:tabLst>
                          <a:tab pos="609600" algn="l"/>
                        </a:tabLst>
                      </a:pPr>
                      <a:r>
                        <a:rPr lang="es-EC" sz="1400" dirty="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7411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El joven recibe los documentos le sonríe y mientras camina al siguiente lugar con los documentos, dice la frase que le corresponde. Pasa a lado de una joven que está cogiendo café y termina su escena, mientras ella sale caminando.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“Familia es la está en tus momentos felices y tristes”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7411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La joven que está cogiendo café en un vaso sonríe mientras se le ve el rostro y dice su frase para luego abrir la puerta que la lleva a una sola más grande, y le entrega el café al gerente que se encuentra ahí.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‘Familia es la que se encuentra en las personas que te hacen crecer”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60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El gerente toma el café se levanta de su escritorio, y pasa junto a la empleada al salón que se encuentra lleno de empleados reunidos y felices.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Porque familia, somos el aquí y ahora.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3160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Todos los empleados terminan la frase, cuando el gerente llega al centro de ellos con felicidad.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Ven y únete a nuestra familia.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7411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200">
                          <a:effectLst/>
                          <a:latin typeface="Times New Roman" panose="02020603050405020304" pitchFamily="18" charset="0"/>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Escena en negro con el nombre de la empresa y el logotipo. Para luego salir la siguiente frase que será en off.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Locución en off. </a:t>
                      </a:r>
                    </a:p>
                    <a:p>
                      <a:pPr>
                        <a:spcAft>
                          <a:spcPts val="0"/>
                        </a:spcAft>
                        <a:tabLst>
                          <a:tab pos="609600" algn="l"/>
                        </a:tabLst>
                      </a:pPr>
                      <a:r>
                        <a:rPr lang="es-EC" sz="1400" dirty="0">
                          <a:effectLst/>
                          <a:latin typeface="Avenir Light"/>
                          <a:ea typeface="MS Mincho"/>
                          <a:cs typeface="Times New Roman" panose="02020603050405020304" pitchFamily="18" charset="0"/>
                        </a:rPr>
                        <a:t>Porque pensamos en ustedes, seguros / / / siempre contigo.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16851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756013909"/>
              </p:ext>
            </p:extLst>
          </p:nvPr>
        </p:nvGraphicFramePr>
        <p:xfrm>
          <a:off x="467544" y="409228"/>
          <a:ext cx="8352928" cy="4896543"/>
        </p:xfrm>
        <a:graphic>
          <a:graphicData uri="http://schemas.openxmlformats.org/drawingml/2006/table">
            <a:tbl>
              <a:tblPr firstRow="1" firstCol="1" bandRow="1"/>
              <a:tblGrid>
                <a:gridCol w="331556"/>
                <a:gridCol w="5201563"/>
                <a:gridCol w="2819809"/>
              </a:tblGrid>
              <a:tr h="48965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TP</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VIDEO</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AUDIO</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3448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observa primero el escenario, un restaurante sofisticado, donde se ve a una mujer y un hombre cenando, estos sonríen y se van felices a su hogar.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 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8965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Luego se observa ellos en la playa donde, solos disfrutando como si fuesen dos niños de su compañía mutua.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8965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observa otro escenario en donde </a:t>
                      </a:r>
                      <a:r>
                        <a:rPr lang="es-EC" sz="1400" dirty="0" smtClean="0">
                          <a:effectLst/>
                          <a:latin typeface="Avenir Light"/>
                          <a:ea typeface="MS Mincho"/>
                          <a:cs typeface="Times New Roman" panose="02020603050405020304" pitchFamily="18" charset="0"/>
                        </a:rPr>
                        <a:t>ambos </a:t>
                      </a:r>
                      <a:r>
                        <a:rPr lang="es-EC" sz="1400" dirty="0">
                          <a:effectLst/>
                          <a:latin typeface="Avenir Light"/>
                          <a:ea typeface="MS Mincho"/>
                          <a:cs typeface="Times New Roman" panose="02020603050405020304" pitchFamily="18" charset="0"/>
                        </a:rPr>
                        <a:t>compran su primer auto y se van felices a su departamento.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8965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observa como ellos comparten la alegría de ser padres y más escenas compartiendo en </a:t>
                      </a:r>
                      <a:r>
                        <a:rPr lang="es-EC" sz="1400" dirty="0" smtClean="0">
                          <a:effectLst/>
                          <a:latin typeface="Avenir Light"/>
                          <a:ea typeface="MS Mincho"/>
                          <a:cs typeface="Times New Roman" panose="02020603050405020304" pitchFamily="18" charset="0"/>
                        </a:rPr>
                        <a:t>familia,</a:t>
                      </a:r>
                      <a:r>
                        <a:rPr lang="es-EC" sz="1400" baseline="0" dirty="0" smtClean="0">
                          <a:effectLst/>
                          <a:latin typeface="Avenir Light"/>
                          <a:ea typeface="MS Mincho"/>
                          <a:cs typeface="Times New Roman" panose="02020603050405020304" pitchFamily="18" charset="0"/>
                        </a:rPr>
                        <a:t> en el auto</a:t>
                      </a:r>
                      <a:r>
                        <a:rPr lang="es-EC" sz="1400" dirty="0" smtClean="0">
                          <a:effectLst/>
                          <a:latin typeface="Avenir Light"/>
                          <a:ea typeface="MS Mincho"/>
                          <a:cs typeface="Times New Roman" panose="02020603050405020304" pitchFamily="18" charset="0"/>
                        </a:rPr>
                        <a:t>.</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97930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observa como ellos van cogidos de la mano a su propia cama. En dónde se ve al esposo, haciendo como cortos (de imágenes borrosas) la mujer ve para arriba, mientras cierra los ojos y una lágrima cae de su rostro.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22413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vuelve oscura la pantalla y se ve como ella se retira los lentes de realidad virtual en dónde estuvo todo ese tiempo, para recordar los tiempos vividos con su esposo que murió en un accidente de auto (se ve el flashback).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Locución en off </a:t>
                      </a:r>
                    </a:p>
                    <a:p>
                      <a:pPr>
                        <a:spcAft>
                          <a:spcPts val="0"/>
                        </a:spcAft>
                        <a:tabLst>
                          <a:tab pos="609600" algn="l"/>
                        </a:tabLst>
                      </a:pPr>
                      <a:r>
                        <a:rPr lang="es-EC" sz="1400" dirty="0">
                          <a:effectLst/>
                          <a:latin typeface="Avenir Light"/>
                          <a:ea typeface="MS Mincho"/>
                          <a:cs typeface="Times New Roman" panose="02020603050405020304" pitchFamily="18" charset="0"/>
                        </a:rPr>
                        <a:t>Para que no dejes a los que amas sin refugio. Vive con ellos los mejores momentos. Seguros /// está a tu lado.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2615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2704867581"/>
              </p:ext>
            </p:extLst>
          </p:nvPr>
        </p:nvGraphicFramePr>
        <p:xfrm>
          <a:off x="251520" y="841274"/>
          <a:ext cx="8640960" cy="4482158"/>
        </p:xfrm>
        <a:graphic>
          <a:graphicData uri="http://schemas.openxmlformats.org/drawingml/2006/table">
            <a:tbl>
              <a:tblPr firstRow="1" firstCol="1" bandRow="1"/>
              <a:tblGrid>
                <a:gridCol w="395740"/>
                <a:gridCol w="5346718"/>
                <a:gridCol w="2898502"/>
              </a:tblGrid>
              <a:tr h="37484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TP</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dirty="0">
                          <a:effectLst/>
                          <a:latin typeface="Avenir Light"/>
                          <a:ea typeface="MS Mincho"/>
                          <a:cs typeface="Times New Roman" panose="02020603050405020304" pitchFamily="18" charset="0"/>
                        </a:rPr>
                        <a:t>VIDEO</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spcAft>
                          <a:spcPts val="0"/>
                        </a:spcAft>
                        <a:tabLst>
                          <a:tab pos="609600" algn="l"/>
                        </a:tabLst>
                      </a:pPr>
                      <a:r>
                        <a:rPr lang="es-EC" sz="1400" b="1">
                          <a:effectLst/>
                          <a:latin typeface="Avenir Light"/>
                          <a:ea typeface="MS Mincho"/>
                          <a:cs typeface="Times New Roman" panose="02020603050405020304" pitchFamily="18" charset="0"/>
                        </a:rPr>
                        <a:t>AUDIO</a:t>
                      </a:r>
                      <a:endParaRPr lang="es-EC" sz="140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102875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Se observa una mujer joven (Se puede hacer el comercial ya sea un chico o una chica preferible ambas para generar impacto en ambos géneros) que sale de su hogar y toma su celular. Todo en plano general, y de ahí comienza la vista como primera </a:t>
                      </a:r>
                      <a:r>
                        <a:rPr lang="es-EC" sz="1400" dirty="0" smtClean="0">
                          <a:effectLst/>
                          <a:latin typeface="Avenir Light"/>
                          <a:ea typeface="MS Mincho"/>
                          <a:cs typeface="Times New Roman" panose="02020603050405020304" pitchFamily="18" charset="0"/>
                        </a:rPr>
                        <a:t>persona,</a:t>
                      </a:r>
                      <a:r>
                        <a:rPr lang="es-EC" sz="1400" baseline="0" dirty="0" smtClean="0">
                          <a:effectLst/>
                          <a:latin typeface="Avenir Light"/>
                          <a:ea typeface="MS Mincho"/>
                          <a:cs typeface="Times New Roman" panose="02020603050405020304" pitchFamily="18" charset="0"/>
                        </a:rPr>
                        <a:t> donde el interlocutor se vuelve la chica</a:t>
                      </a:r>
                      <a:r>
                        <a:rPr lang="es-EC" sz="1400" dirty="0" smtClean="0">
                          <a:effectLst/>
                          <a:latin typeface="Avenir Light"/>
                          <a:ea typeface="MS Mincho"/>
                          <a:cs typeface="Times New Roman" panose="02020603050405020304" pitchFamily="18" charset="0"/>
                        </a:rPr>
                        <a:t>.</a:t>
                      </a:r>
                      <a:endParaRPr lang="es-EC" sz="1400" dirty="0">
                        <a:effectLst/>
                        <a:latin typeface="Avenir Light"/>
                        <a:ea typeface="MS Mincho"/>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68583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smtClean="0">
                          <a:effectLst/>
                          <a:latin typeface="Avenir Light"/>
                          <a:ea typeface="MS Mincho"/>
                          <a:cs typeface="Times New Roman" panose="02020603050405020304" pitchFamily="18" charset="0"/>
                        </a:rPr>
                        <a:t>Las escenas siguientes</a:t>
                      </a:r>
                      <a:r>
                        <a:rPr lang="es-EC" sz="1400" baseline="0" dirty="0" smtClean="0">
                          <a:effectLst/>
                          <a:latin typeface="Avenir Light"/>
                          <a:ea typeface="MS Mincho"/>
                          <a:cs typeface="Times New Roman" panose="02020603050405020304" pitchFamily="18" charset="0"/>
                        </a:rPr>
                        <a:t> se ven </a:t>
                      </a:r>
                      <a:r>
                        <a:rPr lang="es-EC" sz="1400" dirty="0" smtClean="0">
                          <a:effectLst/>
                          <a:latin typeface="Avenir Light"/>
                          <a:ea typeface="MS Mincho"/>
                          <a:cs typeface="Times New Roman" panose="02020603050405020304" pitchFamily="18" charset="0"/>
                        </a:rPr>
                        <a:t>a </a:t>
                      </a:r>
                      <a:r>
                        <a:rPr lang="es-EC" sz="1400" dirty="0">
                          <a:effectLst/>
                          <a:latin typeface="Avenir Light"/>
                          <a:ea typeface="MS Mincho"/>
                          <a:cs typeface="Times New Roman" panose="02020603050405020304" pitchFamily="18" charset="0"/>
                        </a:rPr>
                        <a:t>través de la cámara del celular, navidad con familia, fin de años con amigos, tanto fotos y videos y todo lo lleva desde el celular.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51437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La joven va a la playa y se ven las fotos compartidas tanto en el celular, con sus amigos.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51437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Se ve desde los ojos de la joven como esta está dispuesta a salir de su hogar, termina con fotos de una fiesta.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51437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Con sus amigos en el auto, ella en el volante se toma selfies, en donde sólo se ve el celular, los rostros de ellos asustados ante un impacto.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Música de fondo.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68583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a:effectLst/>
                          <a:latin typeface="Avenir Light"/>
                          <a:ea typeface="MS Mincho"/>
                          <a:cs typeface="Times New Roman" panose="02020603050405020304" pitchFamily="18" charset="0"/>
                        </a:rPr>
                        <a:t>Se oscurece la imagen y aparecen las siguientes palabras con locución en off. Para al término de este que salga el nombre de la empresa de seguros.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spcAft>
                          <a:spcPts val="0"/>
                        </a:spcAft>
                        <a:tabLst>
                          <a:tab pos="609600" algn="l"/>
                        </a:tabLst>
                      </a:pPr>
                      <a:r>
                        <a:rPr lang="es-EC" sz="1400" dirty="0">
                          <a:effectLst/>
                          <a:latin typeface="Avenir Light"/>
                          <a:ea typeface="MS Mincho"/>
                          <a:cs typeface="Times New Roman" panose="02020603050405020304" pitchFamily="18" charset="0"/>
                        </a:rPr>
                        <a:t>Locución en off </a:t>
                      </a:r>
                    </a:p>
                    <a:p>
                      <a:pPr>
                        <a:spcAft>
                          <a:spcPts val="0"/>
                        </a:spcAft>
                        <a:tabLst>
                          <a:tab pos="609600" algn="l"/>
                        </a:tabLst>
                      </a:pPr>
                      <a:r>
                        <a:rPr lang="es-EC" sz="1400" dirty="0">
                          <a:effectLst/>
                          <a:latin typeface="Avenir Light"/>
                          <a:ea typeface="MS Mincho"/>
                          <a:cs typeface="Times New Roman" panose="02020603050405020304" pitchFamily="18" charset="0"/>
                        </a:rPr>
                        <a:t>Porque la vida es muy corta para vivirla </a:t>
                      </a:r>
                      <a:r>
                        <a:rPr lang="es-EC" sz="1400" dirty="0" smtClean="0">
                          <a:effectLst/>
                          <a:latin typeface="Avenir Light"/>
                          <a:ea typeface="MS Mincho"/>
                          <a:cs typeface="Times New Roman" panose="02020603050405020304" pitchFamily="18" charset="0"/>
                        </a:rPr>
                        <a:t>entre</a:t>
                      </a:r>
                      <a:r>
                        <a:rPr lang="es-EC" sz="1400" baseline="0" dirty="0" smtClean="0">
                          <a:effectLst/>
                          <a:latin typeface="Avenir Light"/>
                          <a:ea typeface="MS Mincho"/>
                          <a:cs typeface="Times New Roman" panose="02020603050405020304" pitchFamily="18" charset="0"/>
                        </a:rPr>
                        <a:t> selfies. </a:t>
                      </a:r>
                      <a:r>
                        <a:rPr lang="es-EC" sz="1400" dirty="0" smtClean="0">
                          <a:effectLst/>
                          <a:latin typeface="Avenir Light"/>
                          <a:ea typeface="MS Mincho"/>
                          <a:cs typeface="Times New Roman" panose="02020603050405020304" pitchFamily="18" charset="0"/>
                        </a:rPr>
                        <a:t>Salva </a:t>
                      </a:r>
                      <a:r>
                        <a:rPr lang="es-EC" sz="1400" dirty="0">
                          <a:effectLst/>
                          <a:latin typeface="Avenir Light"/>
                          <a:ea typeface="MS Mincho"/>
                          <a:cs typeface="Times New Roman" panose="02020603050405020304" pitchFamily="18" charset="0"/>
                        </a:rPr>
                        <a:t>tu vida.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3706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27964" y="1273324"/>
            <a:ext cx="3548180" cy="3548180"/>
          </a:xfrm>
          <a:prstGeom prst="rect">
            <a:avLst/>
          </a:prstGeom>
        </p:spPr>
      </p:pic>
      <p:pic>
        <p:nvPicPr>
          <p:cNvPr id="4" name="Imagen 3"/>
          <p:cNvPicPr>
            <a:picLocks noChangeAspect="1"/>
          </p:cNvPicPr>
          <p:nvPr/>
        </p:nvPicPr>
        <p:blipFill>
          <a:blip r:embed="rId3"/>
          <a:stretch>
            <a:fillRect/>
          </a:stretch>
        </p:blipFill>
        <p:spPr>
          <a:xfrm>
            <a:off x="5364088" y="193204"/>
            <a:ext cx="3024336" cy="5371178"/>
          </a:xfrm>
          <a:prstGeom prst="rect">
            <a:avLst/>
          </a:prstGeom>
        </p:spPr>
      </p:pic>
    </p:spTree>
    <p:extLst>
      <p:ext uri="{BB962C8B-B14F-4D97-AF65-F5344CB8AC3E}">
        <p14:creationId xmlns:p14="http://schemas.microsoft.com/office/powerpoint/2010/main" val="55366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350579"/>
            <a:ext cx="5959748" cy="3710903"/>
          </a:xfrm>
          <a:prstGeom prst="rect">
            <a:avLst/>
          </a:prstGeom>
        </p:spPr>
      </p:pic>
      <p:pic>
        <p:nvPicPr>
          <p:cNvPr id="4" name="Imagen 3"/>
          <p:cNvPicPr>
            <a:picLocks noChangeAspect="1"/>
          </p:cNvPicPr>
          <p:nvPr/>
        </p:nvPicPr>
        <p:blipFill>
          <a:blip r:embed="rId3"/>
          <a:stretch>
            <a:fillRect/>
          </a:stretch>
        </p:blipFill>
        <p:spPr>
          <a:xfrm>
            <a:off x="395536" y="409228"/>
            <a:ext cx="1719221" cy="914479"/>
          </a:xfrm>
          <a:prstGeom prst="rect">
            <a:avLst/>
          </a:prstGeom>
        </p:spPr>
      </p:pic>
    </p:spTree>
    <p:extLst>
      <p:ext uri="{BB962C8B-B14F-4D97-AF65-F5344CB8AC3E}">
        <p14:creationId xmlns:p14="http://schemas.microsoft.com/office/powerpoint/2010/main" val="1638007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91737" cy="791737"/>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65212"/>
            <a:ext cx="5472023" cy="4680520"/>
          </a:xfrm>
          <a:prstGeom prst="rect">
            <a:avLst/>
          </a:prstGeom>
        </p:spPr>
      </p:pic>
    </p:spTree>
    <p:extLst>
      <p:ext uri="{BB962C8B-B14F-4D97-AF65-F5344CB8AC3E}">
        <p14:creationId xmlns:p14="http://schemas.microsoft.com/office/powerpoint/2010/main" val="3613156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2267744" y="265212"/>
            <a:ext cx="5106309" cy="5057367"/>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91737" cy="791737"/>
          </a:xfrm>
          <a:prstGeom prst="rect">
            <a:avLst/>
          </a:prstGeom>
        </p:spPr>
      </p:pic>
    </p:spTree>
    <p:extLst>
      <p:ext uri="{BB962C8B-B14F-4D97-AF65-F5344CB8AC3E}">
        <p14:creationId xmlns:p14="http://schemas.microsoft.com/office/powerpoint/2010/main" val="303001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409228"/>
            <a:ext cx="5168902" cy="4680520"/>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91737" cy="791737"/>
          </a:xfrm>
          <a:prstGeom prst="rect">
            <a:avLst/>
          </a:prstGeom>
        </p:spPr>
      </p:pic>
    </p:spTree>
    <p:extLst>
      <p:ext uri="{BB962C8B-B14F-4D97-AF65-F5344CB8AC3E}">
        <p14:creationId xmlns:p14="http://schemas.microsoft.com/office/powerpoint/2010/main" val="193596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1100" t="15980" r="31888" b="10941"/>
          <a:stretch/>
        </p:blipFill>
        <p:spPr>
          <a:xfrm>
            <a:off x="2915816" y="212777"/>
            <a:ext cx="4248472" cy="5242795"/>
          </a:xfrm>
          <a:prstGeom prst="rect">
            <a:avLst/>
          </a:prstGeom>
        </p:spPr>
      </p:pic>
      <p:pic>
        <p:nvPicPr>
          <p:cNvPr id="4" name="Imagen 3"/>
          <p:cNvPicPr>
            <a:picLocks noChangeAspect="1"/>
          </p:cNvPicPr>
          <p:nvPr/>
        </p:nvPicPr>
        <p:blipFill>
          <a:blip r:embed="rId3"/>
          <a:stretch>
            <a:fillRect/>
          </a:stretch>
        </p:blipFill>
        <p:spPr>
          <a:xfrm>
            <a:off x="179512" y="196668"/>
            <a:ext cx="792549" cy="792549"/>
          </a:xfrm>
          <a:prstGeom prst="rect">
            <a:avLst/>
          </a:prstGeom>
        </p:spPr>
      </p:pic>
    </p:spTree>
    <p:extLst>
      <p:ext uri="{BB962C8B-B14F-4D97-AF65-F5344CB8AC3E}">
        <p14:creationId xmlns:p14="http://schemas.microsoft.com/office/powerpoint/2010/main" val="88510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95" y="229982"/>
            <a:ext cx="721119" cy="721119"/>
          </a:xfrm>
          <a:prstGeom prst="rect">
            <a:avLst/>
          </a:prstGeom>
        </p:spPr>
      </p:pic>
      <p:sp>
        <p:nvSpPr>
          <p:cNvPr id="4" name="Rectángulo redondeado 3"/>
          <p:cNvSpPr/>
          <p:nvPr/>
        </p:nvSpPr>
        <p:spPr>
          <a:xfrm>
            <a:off x="2051720" y="481236"/>
            <a:ext cx="597666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C" dirty="0" smtClean="0"/>
              <a:t>Estrategias en Twitter; tendencias.</a:t>
            </a:r>
            <a:endParaRPr lang="es-EC" dirty="0"/>
          </a:p>
        </p:txBody>
      </p:sp>
      <p:pic>
        <p:nvPicPr>
          <p:cNvPr id="5" name="Imagen 4"/>
          <p:cNvPicPr>
            <a:picLocks noChangeAspect="1"/>
          </p:cNvPicPr>
          <p:nvPr/>
        </p:nvPicPr>
        <p:blipFill>
          <a:blip r:embed="rId3"/>
          <a:stretch>
            <a:fillRect/>
          </a:stretch>
        </p:blipFill>
        <p:spPr>
          <a:xfrm>
            <a:off x="2529893" y="1561356"/>
            <a:ext cx="5020318" cy="3744416"/>
          </a:xfrm>
          <a:prstGeom prst="rect">
            <a:avLst/>
          </a:prstGeom>
        </p:spPr>
      </p:pic>
    </p:spTree>
    <p:extLst>
      <p:ext uri="{BB962C8B-B14F-4D97-AF65-F5344CB8AC3E}">
        <p14:creationId xmlns:p14="http://schemas.microsoft.com/office/powerpoint/2010/main" val="344149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latin typeface="Avenir Light"/>
              </a:rPr>
              <a:t>Explicación.</a:t>
            </a:r>
            <a:endParaRPr lang="es-EC" dirty="0">
              <a:latin typeface="Avenir Light"/>
            </a:endParaRPr>
          </a:p>
        </p:txBody>
      </p:sp>
      <p:sp>
        <p:nvSpPr>
          <p:cNvPr id="3" name="Marcador de contenido 2"/>
          <p:cNvSpPr>
            <a:spLocks noGrp="1"/>
          </p:cNvSpPr>
          <p:nvPr>
            <p:ph idx="1"/>
          </p:nvPr>
        </p:nvSpPr>
        <p:spPr/>
        <p:txBody>
          <a:bodyPr>
            <a:normAutofit fontScale="85000" lnSpcReduction="10000"/>
          </a:bodyPr>
          <a:lstStyle/>
          <a:p>
            <a:pPr>
              <a:lnSpc>
                <a:spcPct val="150000"/>
              </a:lnSpc>
            </a:pPr>
            <a:r>
              <a:rPr lang="es-EC" sz="1400" dirty="0">
                <a:latin typeface="Avenir Light"/>
              </a:rPr>
              <a:t>Se </a:t>
            </a:r>
            <a:r>
              <a:rPr lang="es-EC" sz="1400" dirty="0" smtClean="0">
                <a:latin typeface="Avenir Light"/>
              </a:rPr>
              <a:t>puede evocar insight </a:t>
            </a:r>
            <a:r>
              <a:rPr lang="es-EC" sz="1400" dirty="0">
                <a:latin typeface="Avenir Light"/>
              </a:rPr>
              <a:t>de apropiación, </a:t>
            </a:r>
            <a:r>
              <a:rPr lang="es-EC" sz="1400" dirty="0" smtClean="0">
                <a:latin typeface="Avenir Light"/>
              </a:rPr>
              <a:t>relacionándolas </a:t>
            </a:r>
            <a:r>
              <a:rPr lang="es-EC" sz="1400" dirty="0">
                <a:latin typeface="Avenir Light"/>
              </a:rPr>
              <a:t>a </a:t>
            </a:r>
            <a:r>
              <a:rPr lang="es-EC" sz="1400" dirty="0" smtClean="0">
                <a:latin typeface="Avenir Light"/>
              </a:rPr>
              <a:t>su propia </a:t>
            </a:r>
            <a:r>
              <a:rPr lang="es-EC" sz="1400" dirty="0">
                <a:latin typeface="Avenir Light"/>
              </a:rPr>
              <a:t>vida, por ello es efectivo para un mejor impacto llevar un mensaje </a:t>
            </a:r>
            <a:r>
              <a:rPr lang="es-EC" sz="1400" dirty="0" smtClean="0">
                <a:latin typeface="Avenir Light"/>
              </a:rPr>
              <a:t>con dos </a:t>
            </a:r>
            <a:r>
              <a:rPr lang="es-EC" sz="1400" dirty="0">
                <a:latin typeface="Avenir Light"/>
              </a:rPr>
              <a:t>tipos de insight; el emotivo o visceral y el estructural.</a:t>
            </a:r>
          </a:p>
          <a:p>
            <a:pPr>
              <a:lnSpc>
                <a:spcPct val="150000"/>
              </a:lnSpc>
            </a:pPr>
            <a:endParaRPr lang="es-EC" sz="1400" dirty="0" smtClean="0">
              <a:latin typeface="Avenir Light"/>
            </a:endParaRPr>
          </a:p>
          <a:p>
            <a:pPr>
              <a:lnSpc>
                <a:spcPct val="150000"/>
              </a:lnSpc>
            </a:pPr>
            <a:r>
              <a:rPr lang="es-EC" sz="1400" dirty="0" smtClean="0">
                <a:latin typeface="Avenir Light"/>
              </a:rPr>
              <a:t>El </a:t>
            </a:r>
            <a:r>
              <a:rPr lang="es-EC" sz="1400" dirty="0">
                <a:latin typeface="Avenir Light"/>
              </a:rPr>
              <a:t>insight emocional o visceral, tratará de llegar a las emociones de los </a:t>
            </a:r>
            <a:r>
              <a:rPr lang="es-EC" sz="1400" dirty="0" smtClean="0">
                <a:latin typeface="Avenir Light"/>
              </a:rPr>
              <a:t>futuros consumidores/clientes </a:t>
            </a:r>
            <a:r>
              <a:rPr lang="es-EC" sz="1400" dirty="0">
                <a:latin typeface="Avenir Light"/>
              </a:rPr>
              <a:t>llegando a una empatía con sus sentimientos, que concientice </a:t>
            </a:r>
            <a:r>
              <a:rPr lang="es-EC" sz="1400" dirty="0" smtClean="0">
                <a:latin typeface="Avenir Light"/>
              </a:rPr>
              <a:t>la importancia </a:t>
            </a:r>
            <a:r>
              <a:rPr lang="es-EC" sz="1400" dirty="0">
                <a:latin typeface="Avenir Light"/>
              </a:rPr>
              <a:t>de lo que es tener un seguro que ampare su vida y sirva de apoyo. Un </a:t>
            </a:r>
            <a:r>
              <a:rPr lang="es-EC" sz="1400" dirty="0" smtClean="0">
                <a:latin typeface="Avenir Light"/>
              </a:rPr>
              <a:t>mensaje donde </a:t>
            </a:r>
            <a:r>
              <a:rPr lang="es-EC" sz="1400" dirty="0">
                <a:latin typeface="Avenir Light"/>
              </a:rPr>
              <a:t>exista empatía ya sea por afecto, aversión, sorpresa, miedo y que incite a la compra </a:t>
            </a:r>
            <a:r>
              <a:rPr lang="es-EC" sz="1400" dirty="0" smtClean="0">
                <a:latin typeface="Avenir Light"/>
              </a:rPr>
              <a:t>de un </a:t>
            </a:r>
            <a:r>
              <a:rPr lang="es-EC" sz="1400" dirty="0">
                <a:latin typeface="Avenir Light"/>
              </a:rPr>
              <a:t>seguro</a:t>
            </a:r>
            <a:r>
              <a:rPr lang="es-EC" sz="1400" dirty="0" smtClean="0">
                <a:latin typeface="Avenir Light"/>
              </a:rPr>
              <a:t>.</a:t>
            </a:r>
          </a:p>
          <a:p>
            <a:pPr>
              <a:lnSpc>
                <a:spcPct val="150000"/>
              </a:lnSpc>
            </a:pPr>
            <a:endParaRPr lang="es-EC" sz="1400" dirty="0">
              <a:latin typeface="Avenir Light"/>
            </a:endParaRPr>
          </a:p>
          <a:p>
            <a:pPr>
              <a:lnSpc>
                <a:spcPct val="150000"/>
              </a:lnSpc>
            </a:pPr>
            <a:r>
              <a:rPr lang="es-EC" sz="1400" dirty="0">
                <a:latin typeface="Avenir Light"/>
              </a:rPr>
              <a:t>El insight estructural se encargará en cambio de provocar un ejercicio simple en </a:t>
            </a:r>
            <a:r>
              <a:rPr lang="es-EC" sz="1400" dirty="0" smtClean="0">
                <a:latin typeface="Avenir Light"/>
              </a:rPr>
              <a:t>lamente </a:t>
            </a:r>
            <a:r>
              <a:rPr lang="es-EC" sz="1400" dirty="0">
                <a:latin typeface="Avenir Light"/>
              </a:rPr>
              <a:t>del consumidor. Llegar a la persona mediante conexiones de mensajes que de </a:t>
            </a:r>
            <a:r>
              <a:rPr lang="es-EC" sz="1400" dirty="0" smtClean="0">
                <a:latin typeface="Avenir Light"/>
              </a:rPr>
              <a:t>manera consciente </a:t>
            </a:r>
            <a:r>
              <a:rPr lang="es-EC" sz="1400" dirty="0">
                <a:latin typeface="Avenir Light"/>
              </a:rPr>
              <a:t>o inconsciente reflexione que necesita un seguro, a través de los </a:t>
            </a:r>
            <a:r>
              <a:rPr lang="es-EC" sz="1400" dirty="0" smtClean="0">
                <a:latin typeface="Avenir Light"/>
              </a:rPr>
              <a:t>spots publicitarios</a:t>
            </a:r>
            <a:r>
              <a:rPr lang="es-EC" sz="1400" dirty="0">
                <a:latin typeface="Avenir Light"/>
              </a:rPr>
              <a:t>. </a:t>
            </a:r>
          </a:p>
        </p:txBody>
      </p:sp>
      <p:pic>
        <p:nvPicPr>
          <p:cNvPr id="4" name="Imagen 3"/>
          <p:cNvPicPr>
            <a:picLocks noChangeAspect="1"/>
          </p:cNvPicPr>
          <p:nvPr/>
        </p:nvPicPr>
        <p:blipFill>
          <a:blip r:embed="rId2"/>
          <a:stretch>
            <a:fillRect/>
          </a:stretch>
        </p:blipFill>
        <p:spPr>
          <a:xfrm>
            <a:off x="6664051" y="4900625"/>
            <a:ext cx="2444708" cy="713294"/>
          </a:xfrm>
          <a:prstGeom prst="rect">
            <a:avLst/>
          </a:prstGeom>
        </p:spPr>
      </p:pic>
    </p:spTree>
    <p:extLst>
      <p:ext uri="{BB962C8B-B14F-4D97-AF65-F5344CB8AC3E}">
        <p14:creationId xmlns:p14="http://schemas.microsoft.com/office/powerpoint/2010/main" val="187857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35696" y="841276"/>
            <a:ext cx="5920092" cy="4387429"/>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495" y="229982"/>
            <a:ext cx="721119" cy="721119"/>
          </a:xfrm>
          <a:prstGeom prst="rect">
            <a:avLst/>
          </a:prstGeom>
        </p:spPr>
      </p:pic>
    </p:spTree>
    <p:extLst>
      <p:ext uri="{BB962C8B-B14F-4D97-AF65-F5344CB8AC3E}">
        <p14:creationId xmlns:p14="http://schemas.microsoft.com/office/powerpoint/2010/main" val="259912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67544" y="1993404"/>
            <a:ext cx="2816797" cy="1754326"/>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latin typeface="Berlin Sans FB Demi" panose="020E0802020502020306" pitchFamily="34" charset="0"/>
              </a:rPr>
              <a:t>Material</a:t>
            </a:r>
          </a:p>
          <a:p>
            <a:pPr algn="ctr"/>
            <a:r>
              <a:rPr lang="es-ES" sz="5400" b="1" dirty="0" smtClean="0">
                <a:ln w="22225">
                  <a:solidFill>
                    <a:schemeClr val="accent2"/>
                  </a:solidFill>
                  <a:prstDash val="solid"/>
                </a:ln>
                <a:solidFill>
                  <a:schemeClr val="accent2">
                    <a:lumMod val="40000"/>
                    <a:lumOff val="60000"/>
                  </a:schemeClr>
                </a:solidFill>
                <a:latin typeface="Berlin Sans FB Demi" panose="020E0802020502020306" pitchFamily="34" charset="0"/>
              </a:rPr>
              <a:t>P.O.P</a:t>
            </a:r>
            <a:endParaRPr lang="es-ES" sz="5400" b="1" cap="none" spc="0" dirty="0">
              <a:ln w="22225">
                <a:solidFill>
                  <a:schemeClr val="accent2"/>
                </a:solidFill>
                <a:prstDash val="solid"/>
              </a:ln>
              <a:solidFill>
                <a:schemeClr val="accent2">
                  <a:lumMod val="40000"/>
                  <a:lumOff val="60000"/>
                </a:schemeClr>
              </a:solidFill>
              <a:effectLst/>
              <a:latin typeface="Berlin Sans FB Demi" panose="020E0802020502020306" pitchFamily="34" charset="0"/>
            </a:endParaRPr>
          </a:p>
        </p:txBody>
      </p:sp>
      <p:pic>
        <p:nvPicPr>
          <p:cNvPr id="4" name="Imagen 3"/>
          <p:cNvPicPr>
            <a:picLocks noChangeAspect="1"/>
          </p:cNvPicPr>
          <p:nvPr/>
        </p:nvPicPr>
        <p:blipFill>
          <a:blip r:embed="rId2"/>
          <a:stretch>
            <a:fillRect/>
          </a:stretch>
        </p:blipFill>
        <p:spPr>
          <a:xfrm>
            <a:off x="628937" y="0"/>
            <a:ext cx="7886125" cy="5715000"/>
          </a:xfrm>
          <a:prstGeom prst="rect">
            <a:avLst/>
          </a:prstGeom>
        </p:spPr>
      </p:pic>
    </p:spTree>
    <p:extLst>
      <p:ext uri="{BB962C8B-B14F-4D97-AF65-F5344CB8AC3E}">
        <p14:creationId xmlns:p14="http://schemas.microsoft.com/office/powerpoint/2010/main" val="3457756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699792" y="337220"/>
            <a:ext cx="3790911" cy="923330"/>
          </a:xfrm>
          <a:prstGeom prst="rect">
            <a:avLst/>
          </a:prstGeom>
          <a:noFill/>
        </p:spPr>
        <p:txBody>
          <a:bodyPr wrap="none" lIns="91440" tIns="45720" rIns="91440" bIns="45720">
            <a:spAutoFit/>
          </a:bodyPr>
          <a:lstStyle/>
          <a:p>
            <a:pPr algn="ctr"/>
            <a:r>
              <a:rPr lang="es-E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Activaciones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4" name="Imagen 3"/>
          <p:cNvPicPr>
            <a:picLocks noChangeAspect="1"/>
          </p:cNvPicPr>
          <p:nvPr/>
        </p:nvPicPr>
        <p:blipFill>
          <a:blip r:embed="rId2"/>
          <a:stretch>
            <a:fillRect/>
          </a:stretch>
        </p:blipFill>
        <p:spPr>
          <a:xfrm>
            <a:off x="179512" y="1270631"/>
            <a:ext cx="4541914" cy="4444369"/>
          </a:xfrm>
          <a:prstGeom prst="rect">
            <a:avLst/>
          </a:prstGeom>
        </p:spPr>
      </p:pic>
      <p:pic>
        <p:nvPicPr>
          <p:cNvPr id="5" name="Imagen 4"/>
          <p:cNvPicPr>
            <a:picLocks noChangeAspect="1"/>
          </p:cNvPicPr>
          <p:nvPr/>
        </p:nvPicPr>
        <p:blipFill>
          <a:blip r:embed="rId3"/>
          <a:stretch>
            <a:fillRect/>
          </a:stretch>
        </p:blipFill>
        <p:spPr>
          <a:xfrm>
            <a:off x="5220072" y="2137420"/>
            <a:ext cx="3239494" cy="2162312"/>
          </a:xfrm>
          <a:prstGeom prst="rect">
            <a:avLst/>
          </a:prstGeom>
        </p:spPr>
      </p:pic>
    </p:spTree>
    <p:extLst>
      <p:ext uri="{BB962C8B-B14F-4D97-AF65-F5344CB8AC3E}">
        <p14:creationId xmlns:p14="http://schemas.microsoft.com/office/powerpoint/2010/main" val="21336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pPr algn="l"/>
            <a:r>
              <a:rPr lang="es-ES" sz="2400" dirty="0">
                <a:solidFill>
                  <a:srgbClr val="EF423B"/>
                </a:solidFill>
                <a:latin typeface="Avenir Light"/>
                <a:cs typeface="Avenir Light"/>
              </a:rPr>
              <a:t>6</a:t>
            </a:r>
            <a:r>
              <a:rPr lang="es-ES" sz="2400" dirty="0" smtClean="0">
                <a:solidFill>
                  <a:srgbClr val="EF423B"/>
                </a:solidFill>
                <a:latin typeface="Avenir Light"/>
                <a:cs typeface="Avenir Light"/>
              </a:rPr>
              <a:t>. Vallas/ estacionamientos/ zonas para estacionar en la calle</a:t>
            </a:r>
            <a:endParaRPr lang="es-SV" sz="3600" dirty="0">
              <a:solidFill>
                <a:srgbClr val="EF423B"/>
              </a:solidFill>
            </a:endParaRPr>
          </a:p>
        </p:txBody>
      </p:sp>
      <p:pic>
        <p:nvPicPr>
          <p:cNvPr id="6" name="Picture 3"/>
          <p:cNvPicPr>
            <a:picLocks noChangeAspect="1" noChangeArrowheads="1"/>
          </p:cNvPicPr>
          <p:nvPr/>
        </p:nvPicPr>
        <p:blipFill>
          <a:blip r:embed="rId2" cstate="print"/>
          <a:srcRect/>
          <a:stretch>
            <a:fillRect/>
          </a:stretch>
        </p:blipFill>
        <p:spPr bwMode="auto">
          <a:xfrm>
            <a:off x="4151134" y="4657700"/>
            <a:ext cx="841731" cy="806961"/>
          </a:xfrm>
          <a:prstGeom prst="rect">
            <a:avLst/>
          </a:prstGeom>
          <a:noFill/>
          <a:ln w="9525">
            <a:noFill/>
            <a:miter lim="800000"/>
            <a:headEnd/>
            <a:tailEnd/>
          </a:ln>
        </p:spPr>
      </p:pic>
      <p:pic>
        <p:nvPicPr>
          <p:cNvPr id="2" name="Imagen 1"/>
          <p:cNvPicPr>
            <a:picLocks noChangeAspect="1"/>
          </p:cNvPicPr>
          <p:nvPr/>
        </p:nvPicPr>
        <p:blipFill>
          <a:blip r:embed="rId3"/>
          <a:stretch>
            <a:fillRect/>
          </a:stretch>
        </p:blipFill>
        <p:spPr>
          <a:xfrm>
            <a:off x="1907817" y="1080362"/>
            <a:ext cx="5328366" cy="3554276"/>
          </a:xfrm>
          <a:prstGeom prst="rect">
            <a:avLst/>
          </a:prstGeom>
        </p:spPr>
      </p:pic>
    </p:spTree>
    <p:extLst>
      <p:ext uri="{BB962C8B-B14F-4D97-AF65-F5344CB8AC3E}">
        <p14:creationId xmlns:p14="http://schemas.microsoft.com/office/powerpoint/2010/main" val="11795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pic>
        <p:nvPicPr>
          <p:cNvPr id="3" name="Imagen 2"/>
          <p:cNvPicPr>
            <a:picLocks noChangeAspect="1"/>
          </p:cNvPicPr>
          <p:nvPr/>
        </p:nvPicPr>
        <p:blipFill>
          <a:blip r:embed="rId2"/>
          <a:stretch>
            <a:fillRect/>
          </a:stretch>
        </p:blipFill>
        <p:spPr>
          <a:xfrm>
            <a:off x="2160823" y="1248016"/>
            <a:ext cx="4822354" cy="3218967"/>
          </a:xfrm>
          <a:prstGeom prst="rect">
            <a:avLst/>
          </a:prstGeom>
        </p:spPr>
      </p:pic>
    </p:spTree>
    <p:extLst>
      <p:ext uri="{BB962C8B-B14F-4D97-AF65-F5344CB8AC3E}">
        <p14:creationId xmlns:p14="http://schemas.microsoft.com/office/powerpoint/2010/main" val="391438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dirty="0"/>
          </a:p>
        </p:txBody>
      </p:sp>
      <p:pic>
        <p:nvPicPr>
          <p:cNvPr id="3" name="Imagen 2"/>
          <p:cNvPicPr>
            <a:picLocks noChangeAspect="1"/>
          </p:cNvPicPr>
          <p:nvPr/>
        </p:nvPicPr>
        <p:blipFill>
          <a:blip r:embed="rId2"/>
          <a:stretch>
            <a:fillRect/>
          </a:stretch>
        </p:blipFill>
        <p:spPr>
          <a:xfrm>
            <a:off x="1977927" y="1126086"/>
            <a:ext cx="5188146" cy="3462828"/>
          </a:xfrm>
          <a:prstGeom prst="rect">
            <a:avLst/>
          </a:prstGeom>
        </p:spPr>
      </p:pic>
    </p:spTree>
    <p:extLst>
      <p:ext uri="{BB962C8B-B14F-4D97-AF65-F5344CB8AC3E}">
        <p14:creationId xmlns:p14="http://schemas.microsoft.com/office/powerpoint/2010/main" val="699173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195736" y="913284"/>
            <a:ext cx="5494925" cy="3668400"/>
          </a:xfrm>
          <a:prstGeom prst="rect">
            <a:avLst/>
          </a:prstGeom>
        </p:spPr>
      </p:pic>
    </p:spTree>
    <p:extLst>
      <p:ext uri="{BB962C8B-B14F-4D97-AF65-F5344CB8AC3E}">
        <p14:creationId xmlns:p14="http://schemas.microsoft.com/office/powerpoint/2010/main" val="3546712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207882"/>
            <a:ext cx="5641067" cy="3717235"/>
          </a:xfrm>
          <a:prstGeom prst="rect">
            <a:avLst/>
          </a:prstGeom>
        </p:spPr>
      </p:pic>
    </p:spTree>
    <p:extLst>
      <p:ext uri="{BB962C8B-B14F-4D97-AF65-F5344CB8AC3E}">
        <p14:creationId xmlns:p14="http://schemas.microsoft.com/office/powerpoint/2010/main" val="2499122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118147" y="1016348"/>
            <a:ext cx="4907705" cy="3682303"/>
          </a:xfrm>
          <a:prstGeom prst="rect">
            <a:avLst/>
          </a:prstGeom>
        </p:spPr>
      </p:pic>
    </p:spTree>
    <p:extLst>
      <p:ext uri="{BB962C8B-B14F-4D97-AF65-F5344CB8AC3E}">
        <p14:creationId xmlns:p14="http://schemas.microsoft.com/office/powerpoint/2010/main" val="1777187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pic>
        <p:nvPicPr>
          <p:cNvPr id="3" name="Imagen 2"/>
          <p:cNvPicPr>
            <a:picLocks noChangeAspect="1"/>
          </p:cNvPicPr>
          <p:nvPr/>
        </p:nvPicPr>
        <p:blipFill>
          <a:blip r:embed="rId2"/>
          <a:stretch>
            <a:fillRect/>
          </a:stretch>
        </p:blipFill>
        <p:spPr>
          <a:xfrm>
            <a:off x="2270560" y="1324223"/>
            <a:ext cx="4602879" cy="3066554"/>
          </a:xfrm>
          <a:prstGeom prst="rect">
            <a:avLst/>
          </a:prstGeom>
        </p:spPr>
      </p:pic>
    </p:spTree>
    <p:extLst>
      <p:ext uri="{BB962C8B-B14F-4D97-AF65-F5344CB8AC3E}">
        <p14:creationId xmlns:p14="http://schemas.microsoft.com/office/powerpoint/2010/main" val="375324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664051" y="4900625"/>
            <a:ext cx="2444708" cy="713294"/>
          </a:xfrm>
          <a:prstGeom prst="rect">
            <a:avLst/>
          </a:prstGeom>
        </p:spPr>
      </p:pic>
      <p:sp>
        <p:nvSpPr>
          <p:cNvPr id="6" name="Rectángulo 5"/>
          <p:cNvSpPr/>
          <p:nvPr/>
        </p:nvSpPr>
        <p:spPr>
          <a:xfrm>
            <a:off x="1547664" y="1273324"/>
            <a:ext cx="6768752" cy="2246769"/>
          </a:xfrm>
          <a:prstGeom prst="rect">
            <a:avLst/>
          </a:prstGeom>
        </p:spPr>
        <p:txBody>
          <a:bodyPr wrap="square">
            <a:spAutoFit/>
          </a:bodyPr>
          <a:lstStyle/>
          <a:p>
            <a:r>
              <a:rPr lang="es-EC" sz="1400" b="1" dirty="0">
                <a:latin typeface="Avenir Light"/>
              </a:rPr>
              <a:t>TARGET Y CANAL DONDE SE EJECUTARÁ LA </a:t>
            </a:r>
            <a:r>
              <a:rPr lang="es-EC" sz="1400" b="1" dirty="0" smtClean="0">
                <a:latin typeface="Avenir Light"/>
              </a:rPr>
              <a:t>PROPUESTA</a:t>
            </a:r>
          </a:p>
          <a:p>
            <a:endParaRPr lang="es-EC" sz="1400" b="1" dirty="0">
              <a:latin typeface="Avenir Light"/>
            </a:endParaRPr>
          </a:p>
          <a:p>
            <a:r>
              <a:rPr lang="es-EC" sz="1400" dirty="0">
                <a:latin typeface="Avenir Light"/>
              </a:rPr>
              <a:t>Esta campaña estará dirigida tanto al género femenino y masculino, que </a:t>
            </a:r>
            <a:r>
              <a:rPr lang="es-EC" sz="1400" dirty="0" smtClean="0">
                <a:latin typeface="Avenir Light"/>
              </a:rPr>
              <a:t>deseen obtener un seguro. </a:t>
            </a:r>
            <a:r>
              <a:rPr lang="es-EC" sz="1400" dirty="0">
                <a:latin typeface="Avenir Light"/>
              </a:rPr>
              <a:t>El canal por el cual se llevará a cabo el mensaje publicitario y</a:t>
            </a:r>
          </a:p>
          <a:p>
            <a:r>
              <a:rPr lang="es-EC" sz="1400" dirty="0">
                <a:latin typeface="Avenir Light"/>
              </a:rPr>
              <a:t>que se conectará directamente con el consumidor será a través de las redes sociales, ATL </a:t>
            </a:r>
            <a:r>
              <a:rPr lang="es-EC" sz="1400" dirty="0" smtClean="0">
                <a:latin typeface="Avenir Light"/>
              </a:rPr>
              <a:t>y BTL.</a:t>
            </a:r>
          </a:p>
          <a:p>
            <a:endParaRPr lang="es-EC" sz="1400" dirty="0">
              <a:latin typeface="Avenir Light"/>
            </a:endParaRPr>
          </a:p>
          <a:p>
            <a:r>
              <a:rPr lang="es-EC" sz="1400" dirty="0" smtClean="0">
                <a:latin typeface="Avenir Light"/>
              </a:rPr>
              <a:t>Es </a:t>
            </a:r>
            <a:r>
              <a:rPr lang="es-EC" sz="1400" dirty="0">
                <a:latin typeface="Avenir Light"/>
              </a:rPr>
              <a:t>importante regirse a lo que se encuentre más ligado al target determinado como </a:t>
            </a:r>
            <a:r>
              <a:rPr lang="es-EC" sz="1400" dirty="0" smtClean="0">
                <a:latin typeface="Avenir Light"/>
              </a:rPr>
              <a:t>lo son </a:t>
            </a:r>
            <a:r>
              <a:rPr lang="es-EC" sz="1400" dirty="0">
                <a:latin typeface="Avenir Light"/>
              </a:rPr>
              <a:t>las redes sociales, que hoy en día son muy usadas por jóvenes que promedian esa edad. </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3793604"/>
            <a:ext cx="3011439" cy="1275931"/>
          </a:xfrm>
          <a:prstGeom prst="rect">
            <a:avLst/>
          </a:prstGeom>
          <a:ln>
            <a:noFill/>
          </a:ln>
          <a:effectLst>
            <a:softEdge rad="112500"/>
          </a:effectLst>
        </p:spPr>
      </p:pic>
    </p:spTree>
    <p:extLst>
      <p:ext uri="{BB962C8B-B14F-4D97-AF65-F5344CB8AC3E}">
        <p14:creationId xmlns:p14="http://schemas.microsoft.com/office/powerpoint/2010/main" val="1074213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1187624" y="884759"/>
            <a:ext cx="6773243" cy="4773582"/>
          </a:xfrm>
          <a:prstGeom prst="rect">
            <a:avLst/>
          </a:prstGeom>
        </p:spPr>
      </p:pic>
      <p:sp>
        <p:nvSpPr>
          <p:cNvPr id="5" name="Rectángulo redondeado 4"/>
          <p:cNvSpPr/>
          <p:nvPr/>
        </p:nvSpPr>
        <p:spPr>
          <a:xfrm>
            <a:off x="323528" y="990615"/>
            <a:ext cx="2232248" cy="165451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EC" sz="1400" u="sng" dirty="0" smtClean="0">
                <a:latin typeface="Avenir Light"/>
              </a:rPr>
              <a:t>Redes sociales:</a:t>
            </a:r>
          </a:p>
          <a:p>
            <a:pPr algn="ctr"/>
            <a:endParaRPr lang="es-EC" sz="1400" u="sng" dirty="0" smtClean="0">
              <a:latin typeface="Avenir Light"/>
            </a:endParaRPr>
          </a:p>
          <a:p>
            <a:pPr marL="285750" indent="-285750">
              <a:buFont typeface="Arial" panose="020B0604020202020204" pitchFamily="34" charset="0"/>
              <a:buChar char="•"/>
            </a:pPr>
            <a:r>
              <a:rPr lang="es-EC" sz="1400" dirty="0" smtClean="0">
                <a:latin typeface="Avenir Light"/>
              </a:rPr>
              <a:t>Youtube</a:t>
            </a:r>
          </a:p>
          <a:p>
            <a:pPr marL="285750" indent="-285750">
              <a:buFont typeface="Arial" panose="020B0604020202020204" pitchFamily="34" charset="0"/>
              <a:buChar char="•"/>
            </a:pPr>
            <a:r>
              <a:rPr lang="es-EC" sz="1400" dirty="0" smtClean="0">
                <a:latin typeface="Avenir Light"/>
              </a:rPr>
              <a:t>Instagram</a:t>
            </a:r>
          </a:p>
          <a:p>
            <a:pPr marL="285750" indent="-285750">
              <a:buFont typeface="Arial" panose="020B0604020202020204" pitchFamily="34" charset="0"/>
              <a:buChar char="•"/>
            </a:pPr>
            <a:r>
              <a:rPr lang="es-EC" sz="1400" dirty="0" smtClean="0">
                <a:latin typeface="Avenir Light"/>
              </a:rPr>
              <a:t>Facebook</a:t>
            </a:r>
          </a:p>
          <a:p>
            <a:pPr marL="285750" indent="-285750">
              <a:buFont typeface="Arial" panose="020B0604020202020204" pitchFamily="34" charset="0"/>
              <a:buChar char="•"/>
            </a:pPr>
            <a:r>
              <a:rPr lang="es-EC" sz="1400" dirty="0" smtClean="0">
                <a:latin typeface="Avenir Light"/>
              </a:rPr>
              <a:t>Twitter</a:t>
            </a:r>
            <a:endParaRPr lang="es-EC" sz="1400" dirty="0">
              <a:latin typeface="Avenir Light"/>
            </a:endParaRPr>
          </a:p>
        </p:txBody>
      </p:sp>
      <p:sp>
        <p:nvSpPr>
          <p:cNvPr id="6" name="Rectángulo redondeado 5"/>
          <p:cNvSpPr/>
          <p:nvPr/>
        </p:nvSpPr>
        <p:spPr>
          <a:xfrm>
            <a:off x="3494125" y="1817873"/>
            <a:ext cx="2160240" cy="160217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u="sng" dirty="0">
                <a:latin typeface="Avenir Light"/>
              </a:rPr>
              <a:t>BTL (Below the line) </a:t>
            </a:r>
            <a:endParaRPr lang="en-US" sz="1400" u="sng" dirty="0" smtClean="0">
              <a:latin typeface="Avenir Light"/>
            </a:endParaRPr>
          </a:p>
          <a:p>
            <a:pPr algn="ctr"/>
            <a:endParaRPr lang="en-US" sz="1400" u="sng" dirty="0" smtClean="0">
              <a:latin typeface="Avenir Light"/>
            </a:endParaRPr>
          </a:p>
          <a:p>
            <a:pPr marL="285750" indent="-285750">
              <a:buFont typeface="Arial" panose="020B0604020202020204" pitchFamily="34" charset="0"/>
              <a:buChar char="•"/>
            </a:pPr>
            <a:r>
              <a:rPr lang="en-US" sz="1400" dirty="0" smtClean="0">
                <a:latin typeface="Avenir Light"/>
              </a:rPr>
              <a:t>Material POP</a:t>
            </a:r>
          </a:p>
          <a:p>
            <a:pPr marL="285750" indent="-285750">
              <a:buFont typeface="Arial" panose="020B0604020202020204" pitchFamily="34" charset="0"/>
              <a:buChar char="•"/>
            </a:pPr>
            <a:r>
              <a:rPr lang="en-US" sz="1400" dirty="0" smtClean="0">
                <a:latin typeface="Avenir Light"/>
              </a:rPr>
              <a:t>Activaciones </a:t>
            </a:r>
            <a:endParaRPr lang="es-EC" sz="1400" dirty="0">
              <a:latin typeface="Avenir Light"/>
            </a:endParaRPr>
          </a:p>
        </p:txBody>
      </p:sp>
      <p:sp>
        <p:nvSpPr>
          <p:cNvPr id="7" name="Rectángulo redondeado 6"/>
          <p:cNvSpPr/>
          <p:nvPr/>
        </p:nvSpPr>
        <p:spPr>
          <a:xfrm>
            <a:off x="6649939" y="3145532"/>
            <a:ext cx="2160240" cy="16021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EC" sz="1400" u="sng" dirty="0" smtClean="0">
                <a:latin typeface="Avenir Light"/>
              </a:rPr>
              <a:t>ATL</a:t>
            </a:r>
            <a:r>
              <a:rPr lang="es-EC" sz="1400" dirty="0" smtClean="0">
                <a:latin typeface="Avenir Light"/>
              </a:rPr>
              <a:t> </a:t>
            </a:r>
          </a:p>
          <a:p>
            <a:pPr marL="285750" indent="-285750">
              <a:buFont typeface="Arial" panose="020B0604020202020204" pitchFamily="34" charset="0"/>
              <a:buChar char="•"/>
            </a:pPr>
            <a:r>
              <a:rPr lang="es-EC" sz="1400" dirty="0" smtClean="0">
                <a:latin typeface="Avenir Light"/>
              </a:rPr>
              <a:t>Televisión</a:t>
            </a:r>
          </a:p>
          <a:p>
            <a:pPr marL="285750" indent="-285750">
              <a:buFont typeface="Arial" panose="020B0604020202020204" pitchFamily="34" charset="0"/>
              <a:buChar char="•"/>
            </a:pPr>
            <a:r>
              <a:rPr lang="es-EC" sz="1400" dirty="0" smtClean="0">
                <a:latin typeface="Avenir Light"/>
              </a:rPr>
              <a:t> Exterior</a:t>
            </a:r>
          </a:p>
          <a:p>
            <a:pPr marL="285750" indent="-285750">
              <a:buFont typeface="Arial" panose="020B0604020202020204" pitchFamily="34" charset="0"/>
              <a:buChar char="•"/>
            </a:pPr>
            <a:r>
              <a:rPr lang="es-EC" sz="1400" dirty="0" smtClean="0">
                <a:latin typeface="Avenir Light"/>
              </a:rPr>
              <a:t>Radio</a:t>
            </a:r>
            <a:endParaRPr lang="es-EC" sz="1400" dirty="0">
              <a:latin typeface="Avenir Light"/>
            </a:endParaRPr>
          </a:p>
        </p:txBody>
      </p:sp>
      <p:pic>
        <p:nvPicPr>
          <p:cNvPr id="9" name="Imagen 8"/>
          <p:cNvPicPr>
            <a:picLocks noChangeAspect="1"/>
          </p:cNvPicPr>
          <p:nvPr/>
        </p:nvPicPr>
        <p:blipFill>
          <a:blip r:embed="rId3"/>
          <a:stretch>
            <a:fillRect/>
          </a:stretch>
        </p:blipFill>
        <p:spPr>
          <a:xfrm>
            <a:off x="7835135" y="1840389"/>
            <a:ext cx="841321" cy="804742"/>
          </a:xfrm>
          <a:prstGeom prst="rect">
            <a:avLst/>
          </a:prstGeom>
        </p:spPr>
      </p:pic>
    </p:spTree>
    <p:extLst>
      <p:ext uri="{BB962C8B-B14F-4D97-AF65-F5344CB8AC3E}">
        <p14:creationId xmlns:p14="http://schemas.microsoft.com/office/powerpoint/2010/main" val="144717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4151134" y="4657700"/>
            <a:ext cx="841731" cy="806961"/>
          </a:xfrm>
          <a:prstGeom prst="rect">
            <a:avLst/>
          </a:prstGeom>
          <a:noFill/>
          <a:ln w="9525">
            <a:noFill/>
            <a:miter lim="800000"/>
            <a:headEnd/>
            <a:tailEnd/>
          </a:ln>
        </p:spPr>
      </p:pic>
      <p:sp>
        <p:nvSpPr>
          <p:cNvPr id="6" name="Rectángulo 2"/>
          <p:cNvSpPr/>
          <p:nvPr/>
        </p:nvSpPr>
        <p:spPr>
          <a:xfrm>
            <a:off x="755576" y="2031818"/>
            <a:ext cx="7128792" cy="698717"/>
          </a:xfrm>
          <a:prstGeom prst="rect">
            <a:avLst/>
          </a:prstGeom>
        </p:spPr>
        <p:txBody>
          <a:bodyPr wrap="square">
            <a:spAutoFit/>
          </a:bodyPr>
          <a:lstStyle/>
          <a:p>
            <a:pPr marL="285750" indent="-285750">
              <a:lnSpc>
                <a:spcPct val="150000"/>
              </a:lnSpc>
              <a:buFont typeface="Arial"/>
              <a:buChar char="•"/>
            </a:pPr>
            <a:r>
              <a:rPr lang="es-ES" sz="1400" dirty="0" smtClean="0">
                <a:solidFill>
                  <a:srgbClr val="012C40"/>
                </a:solidFill>
                <a:latin typeface="Avenir Light"/>
                <a:cs typeface="Avenir Light"/>
              </a:rPr>
              <a:t>Los accidente ocurren cuando menos los esperas.</a:t>
            </a:r>
            <a:endParaRPr lang="es-ES" sz="1400" dirty="0">
              <a:solidFill>
                <a:srgbClr val="012C40"/>
              </a:solidFill>
              <a:latin typeface="Avenir Light"/>
              <a:cs typeface="Avenir Light"/>
            </a:endParaRPr>
          </a:p>
          <a:p>
            <a:pPr marL="285750" indent="-285750">
              <a:lnSpc>
                <a:spcPct val="150000"/>
              </a:lnSpc>
              <a:buFont typeface="Arial"/>
              <a:buChar char="•"/>
            </a:pPr>
            <a:r>
              <a:rPr lang="es-ES" sz="1400" dirty="0" smtClean="0">
                <a:solidFill>
                  <a:srgbClr val="012C40"/>
                </a:solidFill>
                <a:latin typeface="Avenir Light"/>
                <a:cs typeface="Avenir Light"/>
              </a:rPr>
              <a:t>No dejes que tu vida se quiebre.</a:t>
            </a:r>
          </a:p>
        </p:txBody>
      </p:sp>
      <p:sp>
        <p:nvSpPr>
          <p:cNvPr id="4" name="3 Título"/>
          <p:cNvSpPr>
            <a:spLocks noGrp="1"/>
          </p:cNvSpPr>
          <p:nvPr>
            <p:ph type="title"/>
          </p:nvPr>
        </p:nvSpPr>
        <p:spPr/>
        <p:txBody>
          <a:bodyPr>
            <a:normAutofit/>
          </a:bodyPr>
          <a:lstStyle/>
          <a:p>
            <a:r>
              <a:rPr lang="es-ES" sz="2400" dirty="0" smtClean="0">
                <a:solidFill>
                  <a:srgbClr val="EF423B"/>
                </a:solidFill>
                <a:latin typeface="Avenir Light"/>
                <a:cs typeface="Avenir Light"/>
              </a:rPr>
              <a:t>2. </a:t>
            </a:r>
            <a:r>
              <a:rPr lang="es-ES" sz="2400" b="1" dirty="0">
                <a:solidFill>
                  <a:srgbClr val="FF0000"/>
                </a:solidFill>
                <a:latin typeface="Nexa Light" charset="0"/>
                <a:ea typeface="Nexa Light" charset="0"/>
                <a:cs typeface="Nexa Light" charset="0"/>
              </a:rPr>
              <a:t>Una frase de campaña que transmita el mensaje de la marca que sea corta, concisa y fácil de recordar.</a:t>
            </a:r>
            <a:endParaRPr lang="es-ES" sz="2400" dirty="0">
              <a:solidFill>
                <a:srgbClr val="FF0000"/>
              </a:solidFill>
              <a:latin typeface="Nexa Light" charset="0"/>
              <a:ea typeface="Nexa Light" charset="0"/>
              <a:cs typeface="Nexa Light"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3112061"/>
            <a:ext cx="2924708" cy="155009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sz="2400" dirty="0">
                <a:solidFill>
                  <a:srgbClr val="EF423B"/>
                </a:solidFill>
                <a:latin typeface="Avenir Light"/>
                <a:cs typeface="Avenir Light"/>
              </a:rPr>
              <a:t>3</a:t>
            </a:r>
            <a:r>
              <a:rPr lang="es-ES" sz="2400" dirty="0" smtClean="0">
                <a:solidFill>
                  <a:srgbClr val="FF0000"/>
                </a:solidFill>
                <a:latin typeface="Nexa Light" charset="0"/>
                <a:ea typeface="Nexa Light" charset="0"/>
                <a:cs typeface="Nexa Light" charset="0"/>
              </a:rPr>
              <a:t>. </a:t>
            </a:r>
            <a:r>
              <a:rPr lang="es-ES" sz="2400" b="1" dirty="0">
                <a:solidFill>
                  <a:srgbClr val="FF0000"/>
                </a:solidFill>
                <a:latin typeface="Nexa Light" charset="0"/>
                <a:ea typeface="Nexa Light" charset="0"/>
                <a:cs typeface="Nexa Light" charset="0"/>
              </a:rPr>
              <a:t>Cuña o maqueta para radio de 30 segundos </a:t>
            </a:r>
            <a:r>
              <a:rPr lang="es-ES" sz="2400" b="1" dirty="0" smtClean="0">
                <a:solidFill>
                  <a:srgbClr val="FF0000"/>
                </a:solidFill>
                <a:latin typeface="Nexa Light" charset="0"/>
                <a:ea typeface="Nexa Light" charset="0"/>
                <a:cs typeface="Nexa Light" charset="0"/>
              </a:rPr>
              <a:t>sólo </a:t>
            </a:r>
            <a:r>
              <a:rPr lang="es-ES" sz="2400" b="1" dirty="0">
                <a:solidFill>
                  <a:srgbClr val="FF0000"/>
                </a:solidFill>
                <a:latin typeface="Nexa Light" charset="0"/>
                <a:ea typeface="Nexa Light" charset="0"/>
                <a:cs typeface="Nexa Light" charset="0"/>
              </a:rPr>
              <a:t>marca</a:t>
            </a:r>
            <a:endParaRPr lang="es-ES" sz="2400" dirty="0">
              <a:solidFill>
                <a:srgbClr val="FF0000"/>
              </a:solidFill>
              <a:latin typeface="Nexa Light" charset="0"/>
              <a:ea typeface="Nexa Light" charset="0"/>
              <a:cs typeface="Nexa Light" charset="0"/>
            </a:endParaRPr>
          </a:p>
        </p:txBody>
      </p:sp>
      <p:pic>
        <p:nvPicPr>
          <p:cNvPr id="6" name="Picture 3"/>
          <p:cNvPicPr>
            <a:picLocks noChangeAspect="1" noChangeArrowheads="1"/>
          </p:cNvPicPr>
          <p:nvPr/>
        </p:nvPicPr>
        <p:blipFill>
          <a:blip r:embed="rId2" cstate="print"/>
          <a:srcRect/>
          <a:stretch>
            <a:fillRect/>
          </a:stretch>
        </p:blipFill>
        <p:spPr bwMode="auto">
          <a:xfrm>
            <a:off x="4151134" y="4657700"/>
            <a:ext cx="841731" cy="806961"/>
          </a:xfrm>
          <a:prstGeom prst="rect">
            <a:avLst/>
          </a:prstGeom>
          <a:noFill/>
          <a:ln w="9525">
            <a:noFill/>
            <a:miter lim="800000"/>
            <a:headEnd/>
            <a:tailEnd/>
          </a:ln>
        </p:spPr>
      </p:pic>
      <p:graphicFrame>
        <p:nvGraphicFramePr>
          <p:cNvPr id="2" name="Tabla 1"/>
          <p:cNvGraphicFramePr>
            <a:graphicFrameLocks noGrp="1"/>
          </p:cNvGraphicFramePr>
          <p:nvPr>
            <p:extLst>
              <p:ext uri="{D42A27DB-BD31-4B8C-83A1-F6EECF244321}">
                <p14:modId xmlns:p14="http://schemas.microsoft.com/office/powerpoint/2010/main" val="3586466145"/>
              </p:ext>
            </p:extLst>
          </p:nvPr>
        </p:nvGraphicFramePr>
        <p:xfrm>
          <a:off x="2051720" y="1334009"/>
          <a:ext cx="6096000" cy="609600"/>
        </p:xfrm>
        <a:graphic>
          <a:graphicData uri="http://schemas.openxmlformats.org/drawingml/2006/table">
            <a:tbl>
              <a:tblPr firstRow="1" bandRow="1">
                <a:tableStyleId>{5940675A-B579-460E-94D1-54222C63F5DA}</a:tableStyleId>
              </a:tblPr>
              <a:tblGrid>
                <a:gridCol w="6096000"/>
              </a:tblGrid>
              <a:tr h="139040">
                <a:tc>
                  <a:txBody>
                    <a:bodyPr/>
                    <a:lstStyle/>
                    <a:p>
                      <a:pPr algn="ctr"/>
                      <a:r>
                        <a:rPr lang="es-EC" sz="1400" b="1" dirty="0" smtClean="0">
                          <a:latin typeface="Avenir Light"/>
                        </a:rPr>
                        <a:t>Ficha Técnica</a:t>
                      </a:r>
                      <a:endParaRPr lang="es-EC" sz="1400" b="1" dirty="0">
                        <a:latin typeface="Avenir Light"/>
                      </a:endParaRPr>
                    </a:p>
                  </a:txBody>
                  <a:tcPr/>
                </a:tc>
              </a:tr>
              <a:tr h="139040">
                <a:tc>
                  <a:txBody>
                    <a:bodyPr/>
                    <a:lstStyle/>
                    <a:p>
                      <a:r>
                        <a:rPr lang="es-EC" sz="1400" dirty="0" smtClean="0">
                          <a:latin typeface="Avenir Light"/>
                        </a:rPr>
                        <a:t>Duración:</a:t>
                      </a:r>
                      <a:r>
                        <a:rPr lang="es-EC" sz="1400" baseline="0" dirty="0" smtClean="0">
                          <a:latin typeface="Avenir Light"/>
                        </a:rPr>
                        <a:t> 30 segundos.</a:t>
                      </a:r>
                      <a:endParaRPr lang="es-EC" sz="1400" dirty="0">
                        <a:latin typeface="Avenir Light"/>
                      </a:endParaRPr>
                    </a:p>
                  </a:txBody>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1257407335"/>
              </p:ext>
            </p:extLst>
          </p:nvPr>
        </p:nvGraphicFramePr>
        <p:xfrm>
          <a:off x="899592" y="1974882"/>
          <a:ext cx="7162802" cy="3538920"/>
        </p:xfrm>
        <a:graphic>
          <a:graphicData uri="http://schemas.openxmlformats.org/drawingml/2006/table">
            <a:tbl>
              <a:tblPr firstRow="1" bandRow="1">
                <a:tableStyleId>{5C22544A-7EE6-4342-B048-85BDC9FD1C3A}</a:tableStyleId>
              </a:tblPr>
              <a:tblGrid>
                <a:gridCol w="1127729"/>
                <a:gridCol w="4230471"/>
                <a:gridCol w="1804602"/>
              </a:tblGrid>
              <a:tr h="370840">
                <a:tc>
                  <a:txBody>
                    <a:bodyPr/>
                    <a:lstStyle/>
                    <a:p>
                      <a:pPr>
                        <a:lnSpc>
                          <a:spcPct val="150000"/>
                        </a:lnSpc>
                      </a:pPr>
                      <a:r>
                        <a:rPr lang="es-EC" sz="1400" dirty="0" smtClean="0">
                          <a:latin typeface="Avenir Light"/>
                        </a:rPr>
                        <a:t>Control</a:t>
                      </a:r>
                      <a:endParaRPr lang="es-EC" sz="1400" dirty="0">
                        <a:latin typeface="Avenir Light"/>
                      </a:endParaRPr>
                    </a:p>
                  </a:txBody>
                  <a:tcPr/>
                </a:tc>
                <a:tc>
                  <a:txBody>
                    <a:bodyPr/>
                    <a:lstStyle/>
                    <a:p>
                      <a:pPr>
                        <a:lnSpc>
                          <a:spcPct val="150000"/>
                        </a:lnSpc>
                      </a:pPr>
                      <a:r>
                        <a:rPr lang="es-EC" sz="1400" dirty="0" smtClean="0">
                          <a:latin typeface="Avenir Light"/>
                        </a:rPr>
                        <a:t>Se escucha el tráfico</a:t>
                      </a:r>
                      <a:r>
                        <a:rPr lang="es-EC" sz="1400" baseline="0" dirty="0" smtClean="0">
                          <a:latin typeface="Avenir Light"/>
                        </a:rPr>
                        <a:t> de fondo, pitos, sonidos de calle, y termina en un sonido de accidente.</a:t>
                      </a:r>
                      <a:endParaRPr lang="es-EC" sz="1400" dirty="0">
                        <a:latin typeface="Avenir Light"/>
                      </a:endParaRPr>
                    </a:p>
                  </a:txBody>
                  <a:tcPr/>
                </a:tc>
                <a:tc>
                  <a:txBody>
                    <a:bodyPr/>
                    <a:lstStyle/>
                    <a:p>
                      <a:pPr>
                        <a:lnSpc>
                          <a:spcPct val="150000"/>
                        </a:lnSpc>
                      </a:pPr>
                      <a:r>
                        <a:rPr lang="es-EC" sz="1400" dirty="0" smtClean="0">
                          <a:latin typeface="Avenir Light"/>
                        </a:rPr>
                        <a:t>0.10 segundos.</a:t>
                      </a:r>
                      <a:endParaRPr lang="es-EC" sz="1400" dirty="0">
                        <a:latin typeface="Avenir Light"/>
                      </a:endParaRPr>
                    </a:p>
                  </a:txBody>
                  <a:tcPr/>
                </a:tc>
              </a:tr>
              <a:tr h="370840">
                <a:tc>
                  <a:txBody>
                    <a:bodyPr/>
                    <a:lstStyle/>
                    <a:p>
                      <a:pPr>
                        <a:lnSpc>
                          <a:spcPct val="150000"/>
                        </a:lnSpc>
                      </a:pPr>
                      <a:r>
                        <a:rPr lang="es-EC" sz="1400" dirty="0" smtClean="0">
                          <a:latin typeface="Avenir Light"/>
                        </a:rPr>
                        <a:t>Locutor:</a:t>
                      </a:r>
                      <a:endParaRPr lang="es-EC" sz="1400" dirty="0">
                        <a:latin typeface="Avenir Light"/>
                      </a:endParaRPr>
                    </a:p>
                  </a:txBody>
                  <a:tcPr/>
                </a:tc>
                <a:tc>
                  <a:txBody>
                    <a:bodyPr/>
                    <a:lstStyle/>
                    <a:p>
                      <a:pPr>
                        <a:lnSpc>
                          <a:spcPct val="150000"/>
                        </a:lnSpc>
                      </a:pPr>
                      <a:r>
                        <a:rPr lang="es-EC" sz="1400" dirty="0" smtClean="0">
                          <a:latin typeface="Avenir Light"/>
                        </a:rPr>
                        <a:t>¿Te exasperaste al escuchar el sonido de un accidente de coche?  (música tranquila de fondo)</a:t>
                      </a:r>
                      <a:endParaRPr lang="es-EC" sz="1400" dirty="0">
                        <a:latin typeface="Avenir Light"/>
                      </a:endParaRPr>
                    </a:p>
                  </a:txBody>
                  <a:tcPr/>
                </a:tc>
                <a:tc>
                  <a:txBody>
                    <a:bodyPr/>
                    <a:lstStyle/>
                    <a:p>
                      <a:pPr>
                        <a:lnSpc>
                          <a:spcPct val="150000"/>
                        </a:lnSpc>
                      </a:pPr>
                      <a:r>
                        <a:rPr lang="es-EC" sz="1400" dirty="0" smtClean="0">
                          <a:latin typeface="Avenir Light"/>
                        </a:rPr>
                        <a:t>0.05 segundos.</a:t>
                      </a:r>
                      <a:endParaRPr lang="es-EC" sz="1400" dirty="0">
                        <a:latin typeface="Avenir Light"/>
                      </a:endParaRPr>
                    </a:p>
                  </a:txBody>
                  <a:tcPr/>
                </a:tc>
              </a:tr>
              <a:tr h="370840">
                <a:tc>
                  <a:txBody>
                    <a:bodyPr/>
                    <a:lstStyle/>
                    <a:p>
                      <a:pPr>
                        <a:lnSpc>
                          <a:spcPct val="150000"/>
                        </a:lnSpc>
                      </a:pPr>
                      <a:endParaRPr lang="es-EC" sz="1400" dirty="0">
                        <a:latin typeface="Avenir Light"/>
                      </a:endParaRPr>
                    </a:p>
                  </a:txBody>
                  <a:tcPr/>
                </a:tc>
                <a:tc>
                  <a:txBody>
                    <a:bodyPr/>
                    <a:lstStyle/>
                    <a:p>
                      <a:pPr>
                        <a:lnSpc>
                          <a:spcPct val="150000"/>
                        </a:lnSpc>
                      </a:pPr>
                      <a:r>
                        <a:rPr lang="es-EC" sz="1400" dirty="0" smtClean="0">
                          <a:latin typeface="Avenir Light"/>
                        </a:rPr>
                        <a:t>¿Pensaste que era cerca de tuyo?</a:t>
                      </a:r>
                      <a:r>
                        <a:rPr lang="es-EC" sz="1400" baseline="0" dirty="0" smtClean="0">
                          <a:latin typeface="Avenir Light"/>
                        </a:rPr>
                        <a:t> ¿Qué fuiste tú y le pasó algo a tu auto? </a:t>
                      </a:r>
                      <a:r>
                        <a:rPr lang="es-EC" sz="1400" baseline="0" dirty="0" smtClean="0">
                          <a:latin typeface="Avenir Light"/>
                        </a:rPr>
                        <a:t>¡No desesperes!</a:t>
                      </a:r>
                      <a:endParaRPr lang="es-EC" sz="1400" dirty="0">
                        <a:latin typeface="Avenir Light"/>
                      </a:endParaRPr>
                    </a:p>
                  </a:txBody>
                  <a:tcPr/>
                </a:tc>
                <a:tc>
                  <a:txBody>
                    <a:bodyPr/>
                    <a:lstStyle/>
                    <a:p>
                      <a:pPr>
                        <a:lnSpc>
                          <a:spcPct val="150000"/>
                        </a:lnSpc>
                      </a:pPr>
                      <a:r>
                        <a:rPr lang="es-EC" sz="1400" dirty="0" smtClean="0">
                          <a:latin typeface="Avenir Light"/>
                        </a:rPr>
                        <a:t>0.05 segundos.</a:t>
                      </a:r>
                      <a:endParaRPr lang="es-EC" sz="1400" dirty="0">
                        <a:latin typeface="Avenir Light"/>
                      </a:endParaRPr>
                    </a:p>
                  </a:txBody>
                  <a:tcPr/>
                </a:tc>
              </a:tr>
              <a:tr h="370840">
                <a:tc>
                  <a:txBody>
                    <a:bodyPr/>
                    <a:lstStyle/>
                    <a:p>
                      <a:pPr>
                        <a:lnSpc>
                          <a:spcPct val="150000"/>
                        </a:lnSpc>
                      </a:pPr>
                      <a:endParaRPr lang="es-EC" sz="1400">
                        <a:latin typeface="Avenir Light"/>
                      </a:endParaRPr>
                    </a:p>
                  </a:txBody>
                  <a:tcPr/>
                </a:tc>
                <a:tc>
                  <a:txBody>
                    <a:bodyPr/>
                    <a:lstStyle/>
                    <a:p>
                      <a:pPr>
                        <a:lnSpc>
                          <a:spcPct val="150000"/>
                        </a:lnSpc>
                      </a:pPr>
                      <a:r>
                        <a:rPr lang="es-EC" sz="1400" dirty="0" smtClean="0">
                          <a:latin typeface="Avenir Light"/>
                        </a:rPr>
                        <a:t>Aunque </a:t>
                      </a:r>
                      <a:r>
                        <a:rPr lang="es-EC" sz="1400" dirty="0" smtClean="0">
                          <a:latin typeface="Avenir Light"/>
                        </a:rPr>
                        <a:t>los accidentes ocurren cuando</a:t>
                      </a:r>
                      <a:r>
                        <a:rPr lang="es-EC" sz="1400" baseline="0" dirty="0" smtClean="0">
                          <a:latin typeface="Avenir Light"/>
                        </a:rPr>
                        <a:t> menos lo esperas.</a:t>
                      </a:r>
                      <a:endParaRPr lang="es-EC" sz="1400" dirty="0">
                        <a:latin typeface="Avenir Light"/>
                      </a:endParaRPr>
                    </a:p>
                  </a:txBody>
                  <a:tcPr/>
                </a:tc>
                <a:tc>
                  <a:txBody>
                    <a:bodyPr/>
                    <a:lstStyle/>
                    <a:p>
                      <a:pPr>
                        <a:lnSpc>
                          <a:spcPct val="150000"/>
                        </a:lnSpc>
                      </a:pPr>
                      <a:r>
                        <a:rPr lang="es-EC" sz="1400" dirty="0" smtClean="0">
                          <a:latin typeface="Avenir Light"/>
                        </a:rPr>
                        <a:t>0.04 segundos.</a:t>
                      </a:r>
                      <a:endParaRPr lang="es-EC" sz="1400" dirty="0">
                        <a:latin typeface="Avenir Light"/>
                      </a:endParaRPr>
                    </a:p>
                  </a:txBody>
                  <a:tcPr/>
                </a:tc>
              </a:tr>
              <a:tr h="370840">
                <a:tc>
                  <a:txBody>
                    <a:bodyPr/>
                    <a:lstStyle/>
                    <a:p>
                      <a:pPr>
                        <a:lnSpc>
                          <a:spcPct val="150000"/>
                        </a:lnSpc>
                      </a:pPr>
                      <a:endParaRPr lang="es-EC" sz="1400" dirty="0">
                        <a:latin typeface="Avenir Light"/>
                      </a:endParaRPr>
                    </a:p>
                  </a:txBody>
                  <a:tcPr/>
                </a:tc>
                <a:tc>
                  <a:txBody>
                    <a:bodyPr/>
                    <a:lstStyle/>
                    <a:p>
                      <a:pPr>
                        <a:lnSpc>
                          <a:spcPct val="150000"/>
                        </a:lnSpc>
                      </a:pPr>
                      <a:r>
                        <a:rPr lang="es-EC" sz="1400" dirty="0" smtClean="0">
                          <a:latin typeface="Avenir Light"/>
                        </a:rPr>
                        <a:t>¡Únete a nuestra familia!</a:t>
                      </a:r>
                      <a:r>
                        <a:rPr lang="es-EC" sz="1400" baseline="0" dirty="0" smtClean="0">
                          <a:latin typeface="Avenir Light"/>
                        </a:rPr>
                        <a:t> Seguros xxx </a:t>
                      </a:r>
                      <a:r>
                        <a:rPr lang="es-EC" sz="1400" baseline="0" dirty="0" smtClean="0">
                          <a:latin typeface="Avenir Light"/>
                        </a:rPr>
                        <a:t>deja la preocupación en nuestras manos. </a:t>
                      </a:r>
                      <a:endParaRPr lang="es-EC" sz="1400" dirty="0">
                        <a:latin typeface="Avenir Light"/>
                      </a:endParaRPr>
                    </a:p>
                  </a:txBody>
                  <a:tcPr/>
                </a:tc>
                <a:tc>
                  <a:txBody>
                    <a:bodyPr/>
                    <a:lstStyle/>
                    <a:p>
                      <a:pPr>
                        <a:lnSpc>
                          <a:spcPct val="150000"/>
                        </a:lnSpc>
                      </a:pPr>
                      <a:r>
                        <a:rPr lang="es-EC" sz="1400" dirty="0" smtClean="0">
                          <a:latin typeface="Avenir Light"/>
                        </a:rPr>
                        <a:t>0.06 segundos.</a:t>
                      </a:r>
                      <a:endParaRPr lang="es-EC" sz="1400" dirty="0">
                        <a:latin typeface="Avenir Light"/>
                      </a:endParaRPr>
                    </a:p>
                  </a:txBody>
                  <a:tcPr/>
                </a:tc>
              </a:tr>
            </a:tbl>
          </a:graphicData>
        </a:graphic>
      </p:graphicFrame>
    </p:spTree>
    <p:extLst>
      <p:ext uri="{BB962C8B-B14F-4D97-AF65-F5344CB8AC3E}">
        <p14:creationId xmlns:p14="http://schemas.microsoft.com/office/powerpoint/2010/main" val="1588082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00099" y="121196"/>
            <a:ext cx="7543800" cy="1341120"/>
          </a:xfrm>
        </p:spPr>
        <p:txBody>
          <a:bodyPr>
            <a:normAutofit/>
          </a:bodyPr>
          <a:lstStyle/>
          <a:p>
            <a:r>
              <a:rPr lang="es-ES" sz="2400" dirty="0">
                <a:solidFill>
                  <a:srgbClr val="EF423B"/>
                </a:solidFill>
                <a:latin typeface="Avenir Light"/>
                <a:cs typeface="Avenir Light"/>
              </a:rPr>
              <a:t>4</a:t>
            </a:r>
            <a:r>
              <a:rPr lang="es-ES" sz="2400" dirty="0" smtClean="0">
                <a:solidFill>
                  <a:srgbClr val="FF0000"/>
                </a:solidFill>
                <a:latin typeface="Nexa Light" charset="0"/>
                <a:ea typeface="Nexa Light" charset="0"/>
                <a:cs typeface="Nexa Light" charset="0"/>
              </a:rPr>
              <a:t>. </a:t>
            </a:r>
            <a:r>
              <a:rPr lang="es-ES" sz="2400" b="1" dirty="0">
                <a:solidFill>
                  <a:srgbClr val="FF0000"/>
                </a:solidFill>
                <a:latin typeface="Nexa Light" charset="0"/>
                <a:ea typeface="Nexa Light" charset="0"/>
                <a:cs typeface="Nexa Light" charset="0"/>
              </a:rPr>
              <a:t>Cuña o maqueta para radio de </a:t>
            </a:r>
            <a:r>
              <a:rPr lang="es-ES" sz="2400" b="1" dirty="0" smtClean="0">
                <a:solidFill>
                  <a:srgbClr val="FF0000"/>
                </a:solidFill>
                <a:latin typeface="Nexa Light" charset="0"/>
                <a:ea typeface="Nexa Light" charset="0"/>
                <a:cs typeface="Nexa Light" charset="0"/>
              </a:rPr>
              <a:t>20 </a:t>
            </a:r>
            <a:r>
              <a:rPr lang="es-ES" sz="2400" b="1" dirty="0">
                <a:solidFill>
                  <a:srgbClr val="FF0000"/>
                </a:solidFill>
                <a:latin typeface="Nexa Light" charset="0"/>
                <a:ea typeface="Nexa Light" charset="0"/>
                <a:cs typeface="Nexa Light" charset="0"/>
              </a:rPr>
              <a:t>segundos </a:t>
            </a:r>
            <a:r>
              <a:rPr lang="es-ES" sz="2400" b="1" dirty="0" smtClean="0">
                <a:solidFill>
                  <a:srgbClr val="FF0000"/>
                </a:solidFill>
                <a:latin typeface="Nexa Light" charset="0"/>
                <a:ea typeface="Nexa Light" charset="0"/>
                <a:cs typeface="Nexa Light" charset="0"/>
              </a:rPr>
              <a:t>por diferencial</a:t>
            </a:r>
            <a:endParaRPr lang="es-ES" sz="2400" dirty="0">
              <a:solidFill>
                <a:srgbClr val="FF0000"/>
              </a:solidFill>
              <a:latin typeface="Nexa Light" charset="0"/>
              <a:ea typeface="Nexa Light" charset="0"/>
              <a:cs typeface="Nexa Light" charset="0"/>
            </a:endParaRPr>
          </a:p>
        </p:txBody>
      </p:sp>
      <p:pic>
        <p:nvPicPr>
          <p:cNvPr id="6" name="Picture 3"/>
          <p:cNvPicPr>
            <a:picLocks noChangeAspect="1" noChangeArrowheads="1"/>
          </p:cNvPicPr>
          <p:nvPr/>
        </p:nvPicPr>
        <p:blipFill>
          <a:blip r:embed="rId2" cstate="print"/>
          <a:srcRect/>
          <a:stretch>
            <a:fillRect/>
          </a:stretch>
        </p:blipFill>
        <p:spPr bwMode="auto">
          <a:xfrm>
            <a:off x="4151134" y="4657700"/>
            <a:ext cx="841731" cy="806961"/>
          </a:xfrm>
          <a:prstGeom prst="rect">
            <a:avLst/>
          </a:prstGeom>
          <a:noFill/>
          <a:ln w="9525">
            <a:noFill/>
            <a:miter lim="800000"/>
            <a:headEnd/>
            <a:tailEnd/>
          </a:ln>
        </p:spPr>
      </p:pic>
      <p:graphicFrame>
        <p:nvGraphicFramePr>
          <p:cNvPr id="7" name="Tabla 6"/>
          <p:cNvGraphicFramePr>
            <a:graphicFrameLocks noGrp="1"/>
          </p:cNvGraphicFramePr>
          <p:nvPr>
            <p:extLst>
              <p:ext uri="{D42A27DB-BD31-4B8C-83A1-F6EECF244321}">
                <p14:modId xmlns:p14="http://schemas.microsoft.com/office/powerpoint/2010/main" val="3854452031"/>
              </p:ext>
            </p:extLst>
          </p:nvPr>
        </p:nvGraphicFramePr>
        <p:xfrm>
          <a:off x="457200" y="1307004"/>
          <a:ext cx="8568953" cy="4156185"/>
        </p:xfrm>
        <a:graphic>
          <a:graphicData uri="http://schemas.openxmlformats.org/drawingml/2006/table">
            <a:tbl>
              <a:tblPr firstRow="1" bandRow="1">
                <a:tableStyleId>{5C22544A-7EE6-4342-B048-85BDC9FD1C3A}</a:tableStyleId>
              </a:tblPr>
              <a:tblGrid>
                <a:gridCol w="1349117"/>
                <a:gridCol w="5060968"/>
                <a:gridCol w="2158868"/>
              </a:tblGrid>
              <a:tr h="910065">
                <a:tc>
                  <a:txBody>
                    <a:bodyPr/>
                    <a:lstStyle/>
                    <a:p>
                      <a:pPr>
                        <a:lnSpc>
                          <a:spcPct val="150000"/>
                        </a:lnSpc>
                      </a:pPr>
                      <a:endParaRPr lang="es-EC" sz="1400" dirty="0">
                        <a:latin typeface="Avenir Light"/>
                      </a:endParaRPr>
                    </a:p>
                  </a:txBody>
                  <a:tcPr/>
                </a:tc>
                <a:tc>
                  <a:txBody>
                    <a:bodyPr/>
                    <a:lstStyle/>
                    <a:p>
                      <a:pPr>
                        <a:lnSpc>
                          <a:spcPct val="150000"/>
                        </a:lnSpc>
                      </a:pPr>
                      <a:r>
                        <a:rPr lang="es-EC" sz="1400" dirty="0" smtClean="0">
                          <a:latin typeface="Avenir Light"/>
                        </a:rPr>
                        <a:t>Comienza con música</a:t>
                      </a:r>
                      <a:r>
                        <a:rPr lang="es-EC" sz="1400" baseline="0" dirty="0" smtClean="0">
                          <a:latin typeface="Avenir Light"/>
                        </a:rPr>
                        <a:t> característica de la empresa, opción de crear una para el posicionamiento de la mente.</a:t>
                      </a:r>
                      <a:endParaRPr lang="es-EC" sz="1400" dirty="0">
                        <a:latin typeface="Avenir Light"/>
                      </a:endParaRPr>
                    </a:p>
                  </a:txBody>
                  <a:tcPr/>
                </a:tc>
                <a:tc>
                  <a:txBody>
                    <a:bodyPr/>
                    <a:lstStyle/>
                    <a:p>
                      <a:pPr>
                        <a:lnSpc>
                          <a:spcPct val="150000"/>
                        </a:lnSpc>
                      </a:pPr>
                      <a:endParaRPr lang="es-EC" sz="1400" dirty="0">
                        <a:latin typeface="Avenir Light"/>
                      </a:endParaRPr>
                    </a:p>
                  </a:txBody>
                  <a:tcPr/>
                </a:tc>
              </a:tr>
              <a:tr h="349276">
                <a:tc>
                  <a:txBody>
                    <a:bodyPr/>
                    <a:lstStyle/>
                    <a:p>
                      <a:pPr>
                        <a:lnSpc>
                          <a:spcPct val="150000"/>
                        </a:lnSpc>
                      </a:pPr>
                      <a:r>
                        <a:rPr lang="es-EC" sz="1400" dirty="0" smtClean="0">
                          <a:latin typeface="Avenir Light"/>
                        </a:rPr>
                        <a:t>Locutor:</a:t>
                      </a:r>
                      <a:endParaRPr lang="es-EC" sz="1400" dirty="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“Familia no es sólo la que compartes, tus vínculos de sangre”</a:t>
                      </a:r>
                    </a:p>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 </a:t>
                      </a:r>
                    </a:p>
                  </a:txBody>
                  <a:tcPr marL="68580" marR="68580" marT="0" marB="0"/>
                </a:tc>
                <a:tc>
                  <a:txBody>
                    <a:bodyPr/>
                    <a:lstStyle/>
                    <a:p>
                      <a:pPr>
                        <a:lnSpc>
                          <a:spcPct val="150000"/>
                        </a:lnSpc>
                      </a:pPr>
                      <a:r>
                        <a:rPr lang="es-EC" sz="1400" dirty="0" smtClean="0">
                          <a:latin typeface="Avenir Light"/>
                        </a:rPr>
                        <a:t>0.03 segundos.</a:t>
                      </a:r>
                      <a:endParaRPr lang="es-EC" sz="1400" dirty="0">
                        <a:latin typeface="Avenir Light"/>
                      </a:endParaRPr>
                    </a:p>
                  </a:txBody>
                  <a:tcPr/>
                </a:tc>
              </a:tr>
              <a:tr h="212060">
                <a:tc>
                  <a:txBody>
                    <a:bodyPr/>
                    <a:lstStyle/>
                    <a:p>
                      <a:pPr>
                        <a:lnSpc>
                          <a:spcPct val="150000"/>
                        </a:lnSpc>
                      </a:pPr>
                      <a:endParaRPr lang="es-EC" sz="1400" dirty="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“Familia es la está en tus momentos felices y tristes”</a:t>
                      </a:r>
                    </a:p>
                  </a:txBody>
                  <a:tcPr marL="68580" marR="68580" marT="0" marB="0"/>
                </a:tc>
                <a:tc>
                  <a:txBody>
                    <a:bodyPr/>
                    <a:lstStyle/>
                    <a:p>
                      <a:pPr>
                        <a:lnSpc>
                          <a:spcPct val="150000"/>
                        </a:lnSpc>
                      </a:pPr>
                      <a:r>
                        <a:rPr lang="es-EC" sz="1400" dirty="0" smtClean="0">
                          <a:latin typeface="Avenir Light"/>
                        </a:rPr>
                        <a:t>0.03</a:t>
                      </a:r>
                      <a:r>
                        <a:rPr lang="es-EC" sz="1400" baseline="0" dirty="0" smtClean="0">
                          <a:latin typeface="Avenir Light"/>
                        </a:rPr>
                        <a:t> segundos</a:t>
                      </a:r>
                      <a:endParaRPr lang="es-EC" sz="1400" dirty="0">
                        <a:latin typeface="Avenir Light"/>
                      </a:endParaRPr>
                    </a:p>
                  </a:txBody>
                  <a:tcPr/>
                </a:tc>
              </a:tr>
              <a:tr h="436595">
                <a:tc>
                  <a:txBody>
                    <a:bodyPr/>
                    <a:lstStyle/>
                    <a:p>
                      <a:pPr>
                        <a:lnSpc>
                          <a:spcPct val="150000"/>
                        </a:lnSpc>
                      </a:pPr>
                      <a:endParaRPr lang="es-EC" sz="1400" dirty="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‘Familia es la que se encuentra en las personas que te hacen </a:t>
                      </a:r>
                      <a:r>
                        <a:rPr lang="es-EC" sz="1400" dirty="0" smtClean="0">
                          <a:effectLst/>
                          <a:latin typeface="Avenir Light"/>
                          <a:ea typeface="MS Mincho"/>
                          <a:cs typeface="Times New Roman" panose="02020603050405020304" pitchFamily="18" charset="0"/>
                        </a:rPr>
                        <a:t>crecer y avanzar, somos tu primer auto,</a:t>
                      </a:r>
                      <a:r>
                        <a:rPr lang="es-EC" sz="1400" baseline="0" dirty="0" smtClean="0">
                          <a:effectLst/>
                          <a:latin typeface="Avenir Light"/>
                          <a:ea typeface="MS Mincho"/>
                          <a:cs typeface="Times New Roman" panose="02020603050405020304" pitchFamily="18" charset="0"/>
                        </a:rPr>
                        <a:t> tu primer esfuerzo y seguro</a:t>
                      </a:r>
                      <a:r>
                        <a:rPr lang="es-EC" sz="1400" dirty="0" smtClean="0">
                          <a:effectLst/>
                          <a:latin typeface="Avenir Light"/>
                          <a:ea typeface="MS Mincho"/>
                          <a:cs typeface="Times New Roman" panose="02020603050405020304" pitchFamily="18" charset="0"/>
                        </a:rPr>
                        <a:t>”</a:t>
                      </a:r>
                      <a:endParaRPr lang="es-EC" sz="1400" dirty="0">
                        <a:effectLst/>
                        <a:latin typeface="Avenir Light"/>
                        <a:ea typeface="MS Mincho"/>
                        <a:cs typeface="Times New Roman" panose="02020603050405020304" pitchFamily="18" charset="0"/>
                      </a:endParaRPr>
                    </a:p>
                  </a:txBody>
                  <a:tcPr marL="68580" marR="68580" marT="0" marB="0"/>
                </a:tc>
                <a:tc>
                  <a:txBody>
                    <a:bodyPr/>
                    <a:lstStyle/>
                    <a:p>
                      <a:pPr>
                        <a:lnSpc>
                          <a:spcPct val="150000"/>
                        </a:lnSpc>
                      </a:pPr>
                      <a:r>
                        <a:rPr lang="es-EC" sz="1400" dirty="0" smtClean="0">
                          <a:latin typeface="Avenir Light"/>
                        </a:rPr>
                        <a:t>0.06 segundos</a:t>
                      </a:r>
                      <a:endParaRPr lang="es-EC" sz="1400" dirty="0">
                        <a:latin typeface="Avenir Light"/>
                      </a:endParaRPr>
                    </a:p>
                  </a:txBody>
                  <a:tcPr/>
                </a:tc>
              </a:tr>
              <a:tr h="212060">
                <a:tc>
                  <a:txBody>
                    <a:bodyPr/>
                    <a:lstStyle/>
                    <a:p>
                      <a:pPr>
                        <a:lnSpc>
                          <a:spcPct val="150000"/>
                        </a:lnSpc>
                      </a:pPr>
                      <a:endParaRPr lang="es-EC" sz="1400" dirty="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Porque familia, somos el aquí y ahora. </a:t>
                      </a:r>
                    </a:p>
                  </a:txBody>
                  <a:tcPr marL="68580" marR="68580" marT="0" marB="0"/>
                </a:tc>
                <a:tc>
                  <a:txBody>
                    <a:bodyPr/>
                    <a:lstStyle/>
                    <a:p>
                      <a:pPr>
                        <a:lnSpc>
                          <a:spcPct val="150000"/>
                        </a:lnSpc>
                      </a:pPr>
                      <a:r>
                        <a:rPr lang="es-EC" sz="1400" dirty="0" smtClean="0">
                          <a:latin typeface="Avenir Light"/>
                        </a:rPr>
                        <a:t>0.03 segundos.</a:t>
                      </a:r>
                      <a:endParaRPr lang="es-EC" sz="1400" dirty="0">
                        <a:latin typeface="Avenir Light"/>
                      </a:endParaRPr>
                    </a:p>
                  </a:txBody>
                  <a:tcPr/>
                </a:tc>
              </a:tr>
              <a:tr h="212060">
                <a:tc>
                  <a:txBody>
                    <a:bodyPr/>
                    <a:lstStyle/>
                    <a:p>
                      <a:pPr>
                        <a:lnSpc>
                          <a:spcPct val="150000"/>
                        </a:lnSpc>
                      </a:pPr>
                      <a:endParaRPr lang="es-EC" sz="140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a:effectLst/>
                          <a:latin typeface="Avenir Light"/>
                          <a:ea typeface="MS Mincho"/>
                          <a:cs typeface="Times New Roman" panose="02020603050405020304" pitchFamily="18" charset="0"/>
                        </a:rPr>
                        <a:t>Ven y únete a nuestra familia.</a:t>
                      </a:r>
                    </a:p>
                  </a:txBody>
                  <a:tcPr marL="68580" marR="68580" marT="0" marB="0"/>
                </a:tc>
                <a:tc>
                  <a:txBody>
                    <a:bodyPr/>
                    <a:lstStyle/>
                    <a:p>
                      <a:pPr>
                        <a:lnSpc>
                          <a:spcPct val="150000"/>
                        </a:lnSpc>
                      </a:pPr>
                      <a:r>
                        <a:rPr lang="es-EC" sz="1400" dirty="0" smtClean="0">
                          <a:latin typeface="Avenir Light"/>
                        </a:rPr>
                        <a:t>0.02 segundos.</a:t>
                      </a:r>
                      <a:endParaRPr lang="es-EC" sz="1400" dirty="0">
                        <a:latin typeface="Avenir Light"/>
                      </a:endParaRPr>
                    </a:p>
                  </a:txBody>
                  <a:tcPr/>
                </a:tc>
              </a:tr>
              <a:tr h="212060">
                <a:tc>
                  <a:txBody>
                    <a:bodyPr/>
                    <a:lstStyle/>
                    <a:p>
                      <a:pPr>
                        <a:lnSpc>
                          <a:spcPct val="150000"/>
                        </a:lnSpc>
                      </a:pPr>
                      <a:endParaRPr lang="es-EC" sz="1400" dirty="0">
                        <a:latin typeface="Avenir Light"/>
                      </a:endParaRPr>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ct val="150000"/>
                        </a:lnSpc>
                        <a:spcAft>
                          <a:spcPts val="0"/>
                        </a:spcAft>
                        <a:tabLst>
                          <a:tab pos="609600" algn="l"/>
                        </a:tabLst>
                      </a:pPr>
                      <a:r>
                        <a:rPr lang="es-EC" sz="1400" dirty="0" smtClean="0">
                          <a:effectLst/>
                          <a:latin typeface="Avenir Light"/>
                          <a:ea typeface="MS Mincho"/>
                          <a:cs typeface="Times New Roman" panose="02020603050405020304" pitchFamily="18" charset="0"/>
                        </a:rPr>
                        <a:t>Porque </a:t>
                      </a:r>
                      <a:r>
                        <a:rPr lang="es-EC" sz="1400" dirty="0">
                          <a:effectLst/>
                          <a:latin typeface="Avenir Light"/>
                          <a:ea typeface="MS Mincho"/>
                          <a:cs typeface="Times New Roman" panose="02020603050405020304" pitchFamily="18" charset="0"/>
                        </a:rPr>
                        <a:t>pensamos en ustedes, seguros / / / siempre contigo.</a:t>
                      </a:r>
                    </a:p>
                  </a:txBody>
                  <a:tcPr marL="68580" marR="68580" marT="0" marB="0"/>
                </a:tc>
                <a:tc>
                  <a:txBody>
                    <a:bodyPr/>
                    <a:lstStyle/>
                    <a:p>
                      <a:pPr>
                        <a:lnSpc>
                          <a:spcPct val="150000"/>
                        </a:lnSpc>
                      </a:pPr>
                      <a:r>
                        <a:rPr lang="es-EC" sz="1400" dirty="0" smtClean="0">
                          <a:latin typeface="Avenir Light"/>
                        </a:rPr>
                        <a:t>0.03 segundos.</a:t>
                      </a:r>
                      <a:endParaRPr lang="es-EC" sz="1400" dirty="0">
                        <a:latin typeface="Avenir Light"/>
                      </a:endParaRPr>
                    </a:p>
                  </a:txBody>
                  <a:tcPr/>
                </a:tc>
              </a:tr>
            </a:tbl>
          </a:graphicData>
        </a:graphic>
      </p:graphicFrame>
    </p:spTree>
    <p:extLst>
      <p:ext uri="{BB962C8B-B14F-4D97-AF65-F5344CB8AC3E}">
        <p14:creationId xmlns:p14="http://schemas.microsoft.com/office/powerpoint/2010/main" val="192633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827584" y="1921396"/>
            <a:ext cx="7097777" cy="1384995"/>
          </a:xfrm>
          <a:prstGeom prst="rect">
            <a:avLst/>
          </a:prstGeom>
          <a:noFill/>
        </p:spPr>
        <p:txBody>
          <a:bodyPr wrap="none" rtlCol="0">
            <a:spAutoFit/>
          </a:bodyPr>
          <a:lstStyle/>
          <a:p>
            <a:pPr>
              <a:lnSpc>
                <a:spcPct val="150000"/>
              </a:lnSpc>
            </a:pPr>
            <a:r>
              <a:rPr lang="es-EC" sz="1400" dirty="0" smtClean="0">
                <a:latin typeface="Avenir Light"/>
              </a:rPr>
              <a:t>Todos los diseños los realice en base a una empresa de </a:t>
            </a:r>
            <a:r>
              <a:rPr lang="es-EC" sz="1400" dirty="0" smtClean="0">
                <a:latin typeface="Avenir Light"/>
              </a:rPr>
              <a:t>Seguro, </a:t>
            </a:r>
            <a:r>
              <a:rPr lang="es-EC" sz="1400" dirty="0" smtClean="0">
                <a:latin typeface="Avenir Light"/>
              </a:rPr>
              <a:t>no existen imágenes</a:t>
            </a:r>
          </a:p>
          <a:p>
            <a:pPr>
              <a:lnSpc>
                <a:spcPct val="150000"/>
              </a:lnSpc>
            </a:pPr>
            <a:r>
              <a:rPr lang="es-EC" sz="1400" dirty="0" smtClean="0">
                <a:latin typeface="Avenir Light"/>
              </a:rPr>
              <a:t>o páginas iguales. </a:t>
            </a:r>
          </a:p>
          <a:p>
            <a:pPr>
              <a:lnSpc>
                <a:spcPct val="150000"/>
              </a:lnSpc>
            </a:pPr>
            <a:endParaRPr lang="es-EC" sz="1400" dirty="0" smtClean="0">
              <a:latin typeface="Avenir Light"/>
            </a:endParaRPr>
          </a:p>
          <a:p>
            <a:pPr>
              <a:lnSpc>
                <a:spcPct val="150000"/>
              </a:lnSpc>
            </a:pPr>
            <a:r>
              <a:rPr lang="es-EC" sz="1400" dirty="0" smtClean="0">
                <a:latin typeface="Avenir Light"/>
              </a:rPr>
              <a:t>Todos son de mi autoría y creados por mí.</a:t>
            </a:r>
            <a:endParaRPr lang="es-EC" sz="1400" dirty="0">
              <a:latin typeface="Avenir Light"/>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1" y="3217540"/>
            <a:ext cx="3075075" cy="1728192"/>
          </a:xfrm>
          <a:prstGeom prst="rect">
            <a:avLst/>
          </a:prstGeom>
          <a:ln>
            <a:noFill/>
          </a:ln>
          <a:effectLst>
            <a:softEdge rad="112500"/>
          </a:effectLst>
        </p:spPr>
      </p:pic>
      <p:pic>
        <p:nvPicPr>
          <p:cNvPr id="5" name="Imagen 4"/>
          <p:cNvPicPr>
            <a:picLocks noChangeAspect="1"/>
          </p:cNvPicPr>
          <p:nvPr/>
        </p:nvPicPr>
        <p:blipFill>
          <a:blip r:embed="rId3"/>
          <a:stretch>
            <a:fillRect/>
          </a:stretch>
        </p:blipFill>
        <p:spPr>
          <a:xfrm>
            <a:off x="-108520" y="5001706"/>
            <a:ext cx="2444708" cy="713294"/>
          </a:xfrm>
          <a:prstGeom prst="rect">
            <a:avLst/>
          </a:prstGeom>
        </p:spPr>
      </p:pic>
      <p:sp>
        <p:nvSpPr>
          <p:cNvPr id="6" name="Rectángulo 5"/>
          <p:cNvSpPr/>
          <p:nvPr/>
        </p:nvSpPr>
        <p:spPr>
          <a:xfrm>
            <a:off x="524036" y="519741"/>
            <a:ext cx="1954382" cy="923330"/>
          </a:xfrm>
          <a:prstGeom prst="rect">
            <a:avLst/>
          </a:prstGeom>
          <a:noFill/>
        </p:spPr>
        <p:txBody>
          <a:bodyPr wrap="none" lIns="91440" tIns="45720" rIns="91440" bIns="45720">
            <a:spAutoFit/>
          </a:bodyPr>
          <a:lstStyle/>
          <a:p>
            <a:pPr algn="ctr"/>
            <a:r>
              <a:rPr lang="es-E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venir Light"/>
              </a:rPr>
              <a:t>Nota:</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venir Light"/>
            </a:endParaRPr>
          </a:p>
        </p:txBody>
      </p:sp>
    </p:spTree>
    <p:extLst>
      <p:ext uri="{BB962C8B-B14F-4D97-AF65-F5344CB8AC3E}">
        <p14:creationId xmlns:p14="http://schemas.microsoft.com/office/powerpoint/2010/main" val="143233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pPr algn="l"/>
            <a:r>
              <a:rPr lang="es-ES" sz="2400" dirty="0">
                <a:solidFill>
                  <a:srgbClr val="EF423B"/>
                </a:solidFill>
                <a:latin typeface="Avenir Light"/>
                <a:cs typeface="Avenir Light"/>
              </a:rPr>
              <a:t>5</a:t>
            </a:r>
            <a:r>
              <a:rPr lang="es-ES" sz="2400" dirty="0" smtClean="0">
                <a:solidFill>
                  <a:srgbClr val="EF423B"/>
                </a:solidFill>
                <a:latin typeface="Avenir Light"/>
                <a:cs typeface="Avenir Light"/>
              </a:rPr>
              <a:t>. Key Visual Master </a:t>
            </a:r>
            <a:r>
              <a:rPr lang="es-ES" sz="2400" dirty="0" err="1" smtClean="0">
                <a:solidFill>
                  <a:srgbClr val="EF423B"/>
                </a:solidFill>
                <a:latin typeface="Avenir Light"/>
                <a:cs typeface="Avenir Light"/>
              </a:rPr>
              <a:t>Graphic</a:t>
            </a:r>
            <a:endParaRPr lang="es-SV" sz="3600" dirty="0">
              <a:solidFill>
                <a:srgbClr val="EF423B"/>
              </a:solidFill>
            </a:endParaRPr>
          </a:p>
        </p:txBody>
      </p:sp>
      <p:pic>
        <p:nvPicPr>
          <p:cNvPr id="6" name="Picture 3"/>
          <p:cNvPicPr>
            <a:picLocks noChangeAspect="1" noChangeArrowheads="1"/>
          </p:cNvPicPr>
          <p:nvPr/>
        </p:nvPicPr>
        <p:blipFill>
          <a:blip r:embed="rId2" cstate="print"/>
          <a:srcRect/>
          <a:stretch>
            <a:fillRect/>
          </a:stretch>
        </p:blipFill>
        <p:spPr bwMode="auto">
          <a:xfrm>
            <a:off x="4151134" y="4657700"/>
            <a:ext cx="841731" cy="806961"/>
          </a:xfrm>
          <a:prstGeom prst="rect">
            <a:avLst/>
          </a:prstGeom>
          <a:noFill/>
          <a:ln w="9525">
            <a:noFill/>
            <a:miter lim="800000"/>
            <a:headEnd/>
            <a:tailEnd/>
          </a:ln>
        </p:spPr>
      </p:pic>
      <p:pic>
        <p:nvPicPr>
          <p:cNvPr id="2" name="Imagen 1"/>
          <p:cNvPicPr>
            <a:picLocks noChangeAspect="1"/>
          </p:cNvPicPr>
          <p:nvPr/>
        </p:nvPicPr>
        <p:blipFill>
          <a:blip r:embed="rId3"/>
          <a:stretch>
            <a:fillRect/>
          </a:stretch>
        </p:blipFill>
        <p:spPr>
          <a:xfrm>
            <a:off x="1187624" y="1621028"/>
            <a:ext cx="2160240" cy="865670"/>
          </a:xfrm>
          <a:prstGeom prst="rect">
            <a:avLst/>
          </a:prstGeom>
        </p:spPr>
      </p:pic>
      <p:pic>
        <p:nvPicPr>
          <p:cNvPr id="7" name="Imagen 6"/>
          <p:cNvPicPr>
            <a:picLocks noChangeAspect="1"/>
          </p:cNvPicPr>
          <p:nvPr/>
        </p:nvPicPr>
        <p:blipFill>
          <a:blip r:embed="rId4"/>
          <a:stretch>
            <a:fillRect/>
          </a:stretch>
        </p:blipFill>
        <p:spPr>
          <a:xfrm>
            <a:off x="5199586" y="221647"/>
            <a:ext cx="3487214" cy="5243014"/>
          </a:xfrm>
          <a:prstGeom prst="rect">
            <a:avLst/>
          </a:prstGeom>
        </p:spPr>
      </p:pic>
      <p:pic>
        <p:nvPicPr>
          <p:cNvPr id="1026" name="Picture 2" descr="Resultado de imagen para y 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244"/>
          <a:stretch/>
        </p:blipFill>
        <p:spPr bwMode="auto">
          <a:xfrm>
            <a:off x="1758037" y="2883076"/>
            <a:ext cx="1019414" cy="80284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6453" y="3865612"/>
            <a:ext cx="1331940" cy="1080120"/>
          </a:xfrm>
          <a:prstGeom prst="rect">
            <a:avLst/>
          </a:prstGeom>
        </p:spPr>
      </p:pic>
    </p:spTree>
    <p:extLst>
      <p:ext uri="{BB962C8B-B14F-4D97-AF65-F5344CB8AC3E}">
        <p14:creationId xmlns:p14="http://schemas.microsoft.com/office/powerpoint/2010/main" val="15386308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Madera</Template>
  <TotalTime>472</TotalTime>
  <Words>1459</Words>
  <Application>Microsoft Office PowerPoint</Application>
  <PresentationFormat>Presentación en pantalla (16:10)</PresentationFormat>
  <Paragraphs>148</Paragraphs>
  <Slides>29</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29</vt:i4>
      </vt:variant>
    </vt:vector>
  </HeadingPairs>
  <TitlesOfParts>
    <vt:vector size="40" baseType="lpstr">
      <vt:lpstr>Arial</vt:lpstr>
      <vt:lpstr>Avenir Light</vt:lpstr>
      <vt:lpstr>Berlin Sans FB Demi</vt:lpstr>
      <vt:lpstr>Calibri</vt:lpstr>
      <vt:lpstr>MS Mincho</vt:lpstr>
      <vt:lpstr>Nexa Light</vt:lpstr>
      <vt:lpstr>Rockwell</vt:lpstr>
      <vt:lpstr>Rockwell Condensed</vt:lpstr>
      <vt:lpstr>Times New Roman</vt:lpstr>
      <vt:lpstr>Wingdings</vt:lpstr>
      <vt:lpstr>Tipo de madera</vt:lpstr>
      <vt:lpstr>Presentación de PowerPoint</vt:lpstr>
      <vt:lpstr>Explicación.</vt:lpstr>
      <vt:lpstr>Presentación de PowerPoint</vt:lpstr>
      <vt:lpstr>Presentación de PowerPoint</vt:lpstr>
      <vt:lpstr>2. Una frase de campaña que transmita el mensaje de la marca que sea corta, concisa y fácil de recordar.</vt:lpstr>
      <vt:lpstr>3. Cuña o maqueta para radio de 30 segundos sólo marca</vt:lpstr>
      <vt:lpstr>4. Cuña o maqueta para radio de 20 segundos por diferencial</vt:lpstr>
      <vt:lpstr>Presentación de PowerPoint</vt:lpstr>
      <vt:lpstr>5. Key Visual Master Graphic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6. Vallas/ estacionamientos/ zonas para estacionar en la calle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Kathia Ivonne Lemus Aguilar</dc:creator>
  <cp:lastModifiedBy>Patricio Valverde Bohorquez</cp:lastModifiedBy>
  <cp:revision>36</cp:revision>
  <dcterms:created xsi:type="dcterms:W3CDTF">2017-11-10T00:23:46Z</dcterms:created>
  <dcterms:modified xsi:type="dcterms:W3CDTF">2020-03-05T18:39:07Z</dcterms:modified>
</cp:coreProperties>
</file>